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09" r:id="rId3"/>
    <p:sldId id="257" r:id="rId4"/>
    <p:sldId id="258" r:id="rId5"/>
    <p:sldId id="374" r:id="rId6"/>
    <p:sldId id="378" r:id="rId7"/>
    <p:sldId id="379" r:id="rId8"/>
    <p:sldId id="380" r:id="rId9"/>
    <p:sldId id="381" r:id="rId10"/>
    <p:sldId id="383" r:id="rId11"/>
    <p:sldId id="384" r:id="rId12"/>
    <p:sldId id="385" r:id="rId13"/>
    <p:sldId id="262" r:id="rId14"/>
    <p:sldId id="386" r:id="rId15"/>
    <p:sldId id="387" r:id="rId16"/>
    <p:sldId id="388" r:id="rId17"/>
    <p:sldId id="389" r:id="rId18"/>
    <p:sldId id="390" r:id="rId19"/>
    <p:sldId id="391" r:id="rId20"/>
    <p:sldId id="392" r:id="rId21"/>
    <p:sldId id="393" r:id="rId22"/>
    <p:sldId id="394" r:id="rId23"/>
    <p:sldId id="395" r:id="rId24"/>
    <p:sldId id="397" r:id="rId25"/>
    <p:sldId id="396" r:id="rId26"/>
    <p:sldId id="398" r:id="rId27"/>
    <p:sldId id="399" r:id="rId28"/>
    <p:sldId id="400" r:id="rId29"/>
    <p:sldId id="401" r:id="rId30"/>
    <p:sldId id="402" r:id="rId31"/>
    <p:sldId id="403" r:id="rId32"/>
    <p:sldId id="404" r:id="rId33"/>
    <p:sldId id="405" r:id="rId34"/>
    <p:sldId id="406" r:id="rId35"/>
    <p:sldId id="407" r:id="rId36"/>
    <p:sldId id="264" r:id="rId37"/>
    <p:sldId id="265" r:id="rId38"/>
    <p:sldId id="266" r:id="rId39"/>
    <p:sldId id="267" r:id="rId40"/>
    <p:sldId id="268" r:id="rId41"/>
    <p:sldId id="269" r:id="rId42"/>
    <p:sldId id="270" r:id="rId43"/>
    <p:sldId id="271" r:id="rId44"/>
    <p:sldId id="272" r:id="rId45"/>
    <p:sldId id="273" r:id="rId46"/>
    <p:sldId id="408" r:id="rId47"/>
    <p:sldId id="377"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DEEFF"/>
    <a:srgbClr val="0723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04" y="-78"/>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36722-A857-4F3C-90C4-01DD2722A6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7012E-7A08-42E8-A8E5-98F85BB60E9F}">
      <dgm:prSet phldrT="[Text]"/>
      <dgm:spPr/>
      <dgm:t>
        <a:bodyPr/>
        <a:lstStyle/>
        <a:p>
          <a:r>
            <a:rPr lang="en-US" dirty="0" smtClean="0"/>
            <a:t>Demo Installation</a:t>
          </a:r>
          <a:endParaRPr lang="en-US" dirty="0"/>
        </a:p>
      </dgm:t>
    </dgm:pt>
    <dgm:pt modelId="{90C574E9-2FAB-4D1F-9B45-C25A5CFEBF2E}" type="parTrans" cxnId="{7DB07510-A31C-486F-A429-383DC70663B0}">
      <dgm:prSet/>
      <dgm:spPr/>
      <dgm:t>
        <a:bodyPr/>
        <a:lstStyle/>
        <a:p>
          <a:endParaRPr lang="en-US"/>
        </a:p>
      </dgm:t>
    </dgm:pt>
    <dgm:pt modelId="{6B90C5A8-290C-477D-8D7D-9053E06DB6F6}" type="sibTrans" cxnId="{7DB07510-A31C-486F-A429-383DC70663B0}">
      <dgm:prSet/>
      <dgm:spPr/>
      <dgm:t>
        <a:bodyPr/>
        <a:lstStyle/>
        <a:p>
          <a:endParaRPr lang="en-US"/>
        </a:p>
      </dgm:t>
    </dgm:pt>
    <dgm:pt modelId="{9700A3DF-10BC-4E34-9846-DAA52DAC3174}">
      <dgm:prSet phldrT="[Text]"/>
      <dgm:spPr/>
      <dgm:t>
        <a:bodyPr/>
        <a:lstStyle/>
        <a:p>
          <a:r>
            <a:rPr lang="en-US" dirty="0" smtClean="0"/>
            <a:t>Standard Installation</a:t>
          </a:r>
          <a:endParaRPr lang="en-US" dirty="0"/>
        </a:p>
      </dgm:t>
    </dgm:pt>
    <dgm:pt modelId="{0987B7CC-CE0B-4AFF-8DCC-730DB710A41D}" type="parTrans" cxnId="{E97F698F-5477-4CD0-98EC-8313C64BDCDB}">
      <dgm:prSet/>
      <dgm:spPr/>
      <dgm:t>
        <a:bodyPr/>
        <a:lstStyle/>
        <a:p>
          <a:endParaRPr lang="en-US"/>
        </a:p>
      </dgm:t>
    </dgm:pt>
    <dgm:pt modelId="{1E1C6577-4A2B-48A7-9F8D-B89128AA6D23}" type="sibTrans" cxnId="{E97F698F-5477-4CD0-98EC-8313C64BDCDB}">
      <dgm:prSet/>
      <dgm:spPr/>
      <dgm:t>
        <a:bodyPr/>
        <a:lstStyle/>
        <a:p>
          <a:endParaRPr lang="en-US"/>
        </a:p>
      </dgm:t>
    </dgm:pt>
    <dgm:pt modelId="{077F5F46-F0E0-4F28-8319-7EEE7BADE18C}">
      <dgm:prSet phldrT="[Text]"/>
      <dgm:spPr/>
      <dgm:t>
        <a:bodyPr/>
        <a:lstStyle/>
        <a:p>
          <a:r>
            <a:rPr lang="en-US" dirty="0" smtClean="0"/>
            <a:t>Quick Installation (</a:t>
          </a:r>
          <a:r>
            <a:rPr lang="en-US" dirty="0" err="1" smtClean="0"/>
            <a:t>Cpanel</a:t>
          </a:r>
          <a:r>
            <a:rPr lang="en-US" dirty="0" smtClean="0"/>
            <a:t>)</a:t>
          </a:r>
          <a:endParaRPr lang="en-US" dirty="0"/>
        </a:p>
      </dgm:t>
    </dgm:pt>
    <dgm:pt modelId="{A0A0E1C8-9388-458C-8F6D-123878ED1F85}" type="sibTrans" cxnId="{F8CC58E6-AC4A-4A2C-B152-99819CC46521}">
      <dgm:prSet/>
      <dgm:spPr/>
      <dgm:t>
        <a:bodyPr/>
        <a:lstStyle/>
        <a:p>
          <a:endParaRPr lang="en-US"/>
        </a:p>
      </dgm:t>
    </dgm:pt>
    <dgm:pt modelId="{696CD39D-9479-4A46-A694-CA8200CC52C7}" type="parTrans" cxnId="{F8CC58E6-AC4A-4A2C-B152-99819CC46521}">
      <dgm:prSet/>
      <dgm:spPr/>
      <dgm:t>
        <a:bodyPr/>
        <a:lstStyle/>
        <a:p>
          <a:endParaRPr lang="en-US"/>
        </a:p>
      </dgm:t>
    </dgm:pt>
    <dgm:pt modelId="{6CED4945-DEDB-4BE0-843B-478218EF49C0}" type="pres">
      <dgm:prSet presAssocID="{DAC36722-A857-4F3C-90C4-01DD2722A64C}" presName="linear" presStyleCnt="0">
        <dgm:presLayoutVars>
          <dgm:dir/>
          <dgm:animLvl val="lvl"/>
          <dgm:resizeHandles val="exact"/>
        </dgm:presLayoutVars>
      </dgm:prSet>
      <dgm:spPr/>
      <dgm:t>
        <a:bodyPr/>
        <a:lstStyle/>
        <a:p>
          <a:endParaRPr lang="en-US"/>
        </a:p>
      </dgm:t>
    </dgm:pt>
    <dgm:pt modelId="{A54A1A5E-E162-4F70-9927-3E981921B80F}" type="pres">
      <dgm:prSet presAssocID="{6A27012E-7A08-42E8-A8E5-98F85BB60E9F}" presName="parentLin" presStyleCnt="0"/>
      <dgm:spPr/>
    </dgm:pt>
    <dgm:pt modelId="{FD6033D2-67BE-4703-90E5-19EA1135AE3D}" type="pres">
      <dgm:prSet presAssocID="{6A27012E-7A08-42E8-A8E5-98F85BB60E9F}" presName="parentLeftMargin" presStyleLbl="node1" presStyleIdx="0" presStyleCnt="3"/>
      <dgm:spPr/>
      <dgm:t>
        <a:bodyPr/>
        <a:lstStyle/>
        <a:p>
          <a:endParaRPr lang="en-US"/>
        </a:p>
      </dgm:t>
    </dgm:pt>
    <dgm:pt modelId="{F4B15736-FD2F-4090-A874-4644EB646C23}" type="pres">
      <dgm:prSet presAssocID="{6A27012E-7A08-42E8-A8E5-98F85BB60E9F}" presName="parentText" presStyleLbl="node1" presStyleIdx="0" presStyleCnt="3">
        <dgm:presLayoutVars>
          <dgm:chMax val="0"/>
          <dgm:bulletEnabled val="1"/>
        </dgm:presLayoutVars>
      </dgm:prSet>
      <dgm:spPr/>
      <dgm:t>
        <a:bodyPr/>
        <a:lstStyle/>
        <a:p>
          <a:endParaRPr lang="en-US"/>
        </a:p>
      </dgm:t>
    </dgm:pt>
    <dgm:pt modelId="{4ABD2C8D-A2F7-4B5B-B566-F80E870B5082}" type="pres">
      <dgm:prSet presAssocID="{6A27012E-7A08-42E8-A8E5-98F85BB60E9F}" presName="negativeSpace" presStyleCnt="0"/>
      <dgm:spPr/>
    </dgm:pt>
    <dgm:pt modelId="{A391C659-2DB4-4FD8-A765-6FDD9FBF2798}" type="pres">
      <dgm:prSet presAssocID="{6A27012E-7A08-42E8-A8E5-98F85BB60E9F}" presName="childText" presStyleLbl="conFgAcc1" presStyleIdx="0" presStyleCnt="3">
        <dgm:presLayoutVars>
          <dgm:bulletEnabled val="1"/>
        </dgm:presLayoutVars>
      </dgm:prSet>
      <dgm:spPr/>
    </dgm:pt>
    <dgm:pt modelId="{1A4D6CED-2F6E-4144-BDDA-E4CE20366F55}" type="pres">
      <dgm:prSet presAssocID="{6B90C5A8-290C-477D-8D7D-9053E06DB6F6}" presName="spaceBetweenRectangles" presStyleCnt="0"/>
      <dgm:spPr/>
    </dgm:pt>
    <dgm:pt modelId="{D9DF66F1-71F6-44D9-89E4-C2FE40494C0F}" type="pres">
      <dgm:prSet presAssocID="{077F5F46-F0E0-4F28-8319-7EEE7BADE18C}" presName="parentLin" presStyleCnt="0"/>
      <dgm:spPr/>
    </dgm:pt>
    <dgm:pt modelId="{1B6F8799-02D0-417B-BA5C-7BD75D62F500}" type="pres">
      <dgm:prSet presAssocID="{077F5F46-F0E0-4F28-8319-7EEE7BADE18C}" presName="parentLeftMargin" presStyleLbl="node1" presStyleIdx="0" presStyleCnt="3"/>
      <dgm:spPr/>
      <dgm:t>
        <a:bodyPr/>
        <a:lstStyle/>
        <a:p>
          <a:endParaRPr lang="en-US"/>
        </a:p>
      </dgm:t>
    </dgm:pt>
    <dgm:pt modelId="{83101405-7DF8-46B5-BF85-E7A0C88FB252}" type="pres">
      <dgm:prSet presAssocID="{077F5F46-F0E0-4F28-8319-7EEE7BADE18C}" presName="parentText" presStyleLbl="node1" presStyleIdx="1" presStyleCnt="3">
        <dgm:presLayoutVars>
          <dgm:chMax val="0"/>
          <dgm:bulletEnabled val="1"/>
        </dgm:presLayoutVars>
      </dgm:prSet>
      <dgm:spPr/>
      <dgm:t>
        <a:bodyPr/>
        <a:lstStyle/>
        <a:p>
          <a:endParaRPr lang="en-US"/>
        </a:p>
      </dgm:t>
    </dgm:pt>
    <dgm:pt modelId="{D630E686-67FF-49BA-A4B0-B45BCE79FE55}" type="pres">
      <dgm:prSet presAssocID="{077F5F46-F0E0-4F28-8319-7EEE7BADE18C}" presName="negativeSpace" presStyleCnt="0"/>
      <dgm:spPr/>
    </dgm:pt>
    <dgm:pt modelId="{B81F6487-EA41-4A1A-83BE-DC380026FE67}" type="pres">
      <dgm:prSet presAssocID="{077F5F46-F0E0-4F28-8319-7EEE7BADE18C}" presName="childText" presStyleLbl="conFgAcc1" presStyleIdx="1" presStyleCnt="3">
        <dgm:presLayoutVars>
          <dgm:bulletEnabled val="1"/>
        </dgm:presLayoutVars>
      </dgm:prSet>
      <dgm:spPr/>
    </dgm:pt>
    <dgm:pt modelId="{212D211A-1A9D-42AB-851F-418A0891B7FB}" type="pres">
      <dgm:prSet presAssocID="{A0A0E1C8-9388-458C-8F6D-123878ED1F85}" presName="spaceBetweenRectangles" presStyleCnt="0"/>
      <dgm:spPr/>
    </dgm:pt>
    <dgm:pt modelId="{77BE4B33-5F5B-450A-8C62-E9583C67D53B}" type="pres">
      <dgm:prSet presAssocID="{9700A3DF-10BC-4E34-9846-DAA52DAC3174}" presName="parentLin" presStyleCnt="0"/>
      <dgm:spPr/>
    </dgm:pt>
    <dgm:pt modelId="{F247DC4C-2D5B-4AD8-8362-566593A66658}" type="pres">
      <dgm:prSet presAssocID="{9700A3DF-10BC-4E34-9846-DAA52DAC3174}" presName="parentLeftMargin" presStyleLbl="node1" presStyleIdx="1" presStyleCnt="3"/>
      <dgm:spPr/>
      <dgm:t>
        <a:bodyPr/>
        <a:lstStyle/>
        <a:p>
          <a:endParaRPr lang="en-US"/>
        </a:p>
      </dgm:t>
    </dgm:pt>
    <dgm:pt modelId="{FBE24E7E-0D09-47A4-87DE-BD61D3D46063}" type="pres">
      <dgm:prSet presAssocID="{9700A3DF-10BC-4E34-9846-DAA52DAC3174}" presName="parentText" presStyleLbl="node1" presStyleIdx="2" presStyleCnt="3">
        <dgm:presLayoutVars>
          <dgm:chMax val="0"/>
          <dgm:bulletEnabled val="1"/>
        </dgm:presLayoutVars>
      </dgm:prSet>
      <dgm:spPr/>
      <dgm:t>
        <a:bodyPr/>
        <a:lstStyle/>
        <a:p>
          <a:endParaRPr lang="en-US"/>
        </a:p>
      </dgm:t>
    </dgm:pt>
    <dgm:pt modelId="{D5324936-6772-4B34-901C-5B0542090C71}" type="pres">
      <dgm:prSet presAssocID="{9700A3DF-10BC-4E34-9846-DAA52DAC3174}" presName="negativeSpace" presStyleCnt="0"/>
      <dgm:spPr/>
    </dgm:pt>
    <dgm:pt modelId="{89D7CCFE-C606-4D10-8E78-3B0993ABFC60}" type="pres">
      <dgm:prSet presAssocID="{9700A3DF-10BC-4E34-9846-DAA52DAC3174}" presName="childText" presStyleLbl="conFgAcc1" presStyleIdx="2" presStyleCnt="3">
        <dgm:presLayoutVars>
          <dgm:bulletEnabled val="1"/>
        </dgm:presLayoutVars>
      </dgm:prSet>
      <dgm:spPr/>
    </dgm:pt>
  </dgm:ptLst>
  <dgm:cxnLst>
    <dgm:cxn modelId="{338637DC-6CFC-4883-B512-5AE7677FA0EB}" type="presOf" srcId="{9700A3DF-10BC-4E34-9846-DAA52DAC3174}" destId="{FBE24E7E-0D09-47A4-87DE-BD61D3D46063}" srcOrd="1" destOrd="0" presId="urn:microsoft.com/office/officeart/2005/8/layout/list1"/>
    <dgm:cxn modelId="{E97F698F-5477-4CD0-98EC-8313C64BDCDB}" srcId="{DAC36722-A857-4F3C-90C4-01DD2722A64C}" destId="{9700A3DF-10BC-4E34-9846-DAA52DAC3174}" srcOrd="2" destOrd="0" parTransId="{0987B7CC-CE0B-4AFF-8DCC-730DB710A41D}" sibTransId="{1E1C6577-4A2B-48A7-9F8D-B89128AA6D23}"/>
    <dgm:cxn modelId="{F030C7C8-87BF-4AA5-8593-F1538F6E424F}" type="presOf" srcId="{9700A3DF-10BC-4E34-9846-DAA52DAC3174}" destId="{F247DC4C-2D5B-4AD8-8362-566593A66658}" srcOrd="0" destOrd="0" presId="urn:microsoft.com/office/officeart/2005/8/layout/list1"/>
    <dgm:cxn modelId="{B3982C59-EE95-44FF-B4AD-9280C960A5B8}" type="presOf" srcId="{6A27012E-7A08-42E8-A8E5-98F85BB60E9F}" destId="{F4B15736-FD2F-4090-A874-4644EB646C23}" srcOrd="1" destOrd="0" presId="urn:microsoft.com/office/officeart/2005/8/layout/list1"/>
    <dgm:cxn modelId="{0A00463A-E8C7-48BC-905D-C2B8FE9830A7}" type="presOf" srcId="{077F5F46-F0E0-4F28-8319-7EEE7BADE18C}" destId="{1B6F8799-02D0-417B-BA5C-7BD75D62F500}" srcOrd="0" destOrd="0" presId="urn:microsoft.com/office/officeart/2005/8/layout/list1"/>
    <dgm:cxn modelId="{F8CC58E6-AC4A-4A2C-B152-99819CC46521}" srcId="{DAC36722-A857-4F3C-90C4-01DD2722A64C}" destId="{077F5F46-F0E0-4F28-8319-7EEE7BADE18C}" srcOrd="1" destOrd="0" parTransId="{696CD39D-9479-4A46-A694-CA8200CC52C7}" sibTransId="{A0A0E1C8-9388-458C-8F6D-123878ED1F85}"/>
    <dgm:cxn modelId="{7DB07510-A31C-486F-A429-383DC70663B0}" srcId="{DAC36722-A857-4F3C-90C4-01DD2722A64C}" destId="{6A27012E-7A08-42E8-A8E5-98F85BB60E9F}" srcOrd="0" destOrd="0" parTransId="{90C574E9-2FAB-4D1F-9B45-C25A5CFEBF2E}" sibTransId="{6B90C5A8-290C-477D-8D7D-9053E06DB6F6}"/>
    <dgm:cxn modelId="{04E5EEA7-9EA6-4097-BF96-5551A6861346}" type="presOf" srcId="{6A27012E-7A08-42E8-A8E5-98F85BB60E9F}" destId="{FD6033D2-67BE-4703-90E5-19EA1135AE3D}" srcOrd="0" destOrd="0" presId="urn:microsoft.com/office/officeart/2005/8/layout/list1"/>
    <dgm:cxn modelId="{0519FD16-B864-45E3-AE7F-0B09EA5C72AE}" type="presOf" srcId="{077F5F46-F0E0-4F28-8319-7EEE7BADE18C}" destId="{83101405-7DF8-46B5-BF85-E7A0C88FB252}" srcOrd="1" destOrd="0" presId="urn:microsoft.com/office/officeart/2005/8/layout/list1"/>
    <dgm:cxn modelId="{56C86D4C-3908-4059-9EAE-2E8FFA33F5F0}" type="presOf" srcId="{DAC36722-A857-4F3C-90C4-01DD2722A64C}" destId="{6CED4945-DEDB-4BE0-843B-478218EF49C0}" srcOrd="0" destOrd="0" presId="urn:microsoft.com/office/officeart/2005/8/layout/list1"/>
    <dgm:cxn modelId="{524D7092-238D-4CC9-B10C-73DE56395504}" type="presParOf" srcId="{6CED4945-DEDB-4BE0-843B-478218EF49C0}" destId="{A54A1A5E-E162-4F70-9927-3E981921B80F}" srcOrd="0" destOrd="0" presId="urn:microsoft.com/office/officeart/2005/8/layout/list1"/>
    <dgm:cxn modelId="{8D806E0A-B02B-46F2-8E51-9C64A38FFD33}" type="presParOf" srcId="{A54A1A5E-E162-4F70-9927-3E981921B80F}" destId="{FD6033D2-67BE-4703-90E5-19EA1135AE3D}" srcOrd="0" destOrd="0" presId="urn:microsoft.com/office/officeart/2005/8/layout/list1"/>
    <dgm:cxn modelId="{3998122F-3FEB-4882-BE69-3FE3CCC483C1}" type="presParOf" srcId="{A54A1A5E-E162-4F70-9927-3E981921B80F}" destId="{F4B15736-FD2F-4090-A874-4644EB646C23}" srcOrd="1" destOrd="0" presId="urn:microsoft.com/office/officeart/2005/8/layout/list1"/>
    <dgm:cxn modelId="{BB30ACA5-74D8-4834-923E-4284DF43AD64}" type="presParOf" srcId="{6CED4945-DEDB-4BE0-843B-478218EF49C0}" destId="{4ABD2C8D-A2F7-4B5B-B566-F80E870B5082}" srcOrd="1" destOrd="0" presId="urn:microsoft.com/office/officeart/2005/8/layout/list1"/>
    <dgm:cxn modelId="{CCC47B57-AC1A-4BA2-B779-D3A7F19EA8B6}" type="presParOf" srcId="{6CED4945-DEDB-4BE0-843B-478218EF49C0}" destId="{A391C659-2DB4-4FD8-A765-6FDD9FBF2798}" srcOrd="2" destOrd="0" presId="urn:microsoft.com/office/officeart/2005/8/layout/list1"/>
    <dgm:cxn modelId="{93900660-5658-43E8-BCBA-6E8399944054}" type="presParOf" srcId="{6CED4945-DEDB-4BE0-843B-478218EF49C0}" destId="{1A4D6CED-2F6E-4144-BDDA-E4CE20366F55}" srcOrd="3" destOrd="0" presId="urn:microsoft.com/office/officeart/2005/8/layout/list1"/>
    <dgm:cxn modelId="{DE8E1743-0068-41C5-BDB3-10C9A91C2584}" type="presParOf" srcId="{6CED4945-DEDB-4BE0-843B-478218EF49C0}" destId="{D9DF66F1-71F6-44D9-89E4-C2FE40494C0F}" srcOrd="4" destOrd="0" presId="urn:microsoft.com/office/officeart/2005/8/layout/list1"/>
    <dgm:cxn modelId="{853565DC-D175-44A6-90FA-BFE1A6349AAB}" type="presParOf" srcId="{D9DF66F1-71F6-44D9-89E4-C2FE40494C0F}" destId="{1B6F8799-02D0-417B-BA5C-7BD75D62F500}" srcOrd="0" destOrd="0" presId="urn:microsoft.com/office/officeart/2005/8/layout/list1"/>
    <dgm:cxn modelId="{4E60A85D-B570-4A83-88B7-693D2E2EF1B6}" type="presParOf" srcId="{D9DF66F1-71F6-44D9-89E4-C2FE40494C0F}" destId="{83101405-7DF8-46B5-BF85-E7A0C88FB252}" srcOrd="1" destOrd="0" presId="urn:microsoft.com/office/officeart/2005/8/layout/list1"/>
    <dgm:cxn modelId="{9BA09597-CBA0-4108-8DA6-ADA4CA2B2C71}" type="presParOf" srcId="{6CED4945-DEDB-4BE0-843B-478218EF49C0}" destId="{D630E686-67FF-49BA-A4B0-B45BCE79FE55}" srcOrd="5" destOrd="0" presId="urn:microsoft.com/office/officeart/2005/8/layout/list1"/>
    <dgm:cxn modelId="{4A2E350C-2DED-456E-8141-B1EC02C45135}" type="presParOf" srcId="{6CED4945-DEDB-4BE0-843B-478218EF49C0}" destId="{B81F6487-EA41-4A1A-83BE-DC380026FE67}" srcOrd="6" destOrd="0" presId="urn:microsoft.com/office/officeart/2005/8/layout/list1"/>
    <dgm:cxn modelId="{82071149-A73E-4A0C-9D68-BBDB832207EB}" type="presParOf" srcId="{6CED4945-DEDB-4BE0-843B-478218EF49C0}" destId="{212D211A-1A9D-42AB-851F-418A0891B7FB}" srcOrd="7" destOrd="0" presId="urn:microsoft.com/office/officeart/2005/8/layout/list1"/>
    <dgm:cxn modelId="{47584EE8-15A0-478D-A628-780F43CEA489}" type="presParOf" srcId="{6CED4945-DEDB-4BE0-843B-478218EF49C0}" destId="{77BE4B33-5F5B-450A-8C62-E9583C67D53B}" srcOrd="8" destOrd="0" presId="urn:microsoft.com/office/officeart/2005/8/layout/list1"/>
    <dgm:cxn modelId="{CED81223-F191-4BBF-B344-06D398DAAACC}" type="presParOf" srcId="{77BE4B33-5F5B-450A-8C62-E9583C67D53B}" destId="{F247DC4C-2D5B-4AD8-8362-566593A66658}" srcOrd="0" destOrd="0" presId="urn:microsoft.com/office/officeart/2005/8/layout/list1"/>
    <dgm:cxn modelId="{5B11516F-1A8A-4DEE-A0A1-C28D15F047D4}" type="presParOf" srcId="{77BE4B33-5F5B-450A-8C62-E9583C67D53B}" destId="{FBE24E7E-0D09-47A4-87DE-BD61D3D46063}" srcOrd="1" destOrd="0" presId="urn:microsoft.com/office/officeart/2005/8/layout/list1"/>
    <dgm:cxn modelId="{A48D252E-FD8A-4147-9A1A-2A7FB3209610}" type="presParOf" srcId="{6CED4945-DEDB-4BE0-843B-478218EF49C0}" destId="{D5324936-6772-4B34-901C-5B0542090C71}" srcOrd="9" destOrd="0" presId="urn:microsoft.com/office/officeart/2005/8/layout/list1"/>
    <dgm:cxn modelId="{42C0732C-064A-43DB-A903-ECA3C3CE5FC5}" type="presParOf" srcId="{6CED4945-DEDB-4BE0-843B-478218EF49C0}" destId="{89D7CCFE-C606-4D10-8E78-3B0993ABFC6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A523BFF-75BE-425E-9AE1-E225CDFB59BB}" type="datetimeFigureOut">
              <a:rPr lang="en-US" smtClean="0"/>
              <a:pPr/>
              <a:t>7/20/2018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0F1ADFE-3390-46B2-A4E6-8D98FC8D7B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F1ADFE-3390-46B2-A4E6-8D98FC8D7B0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610717-CF24-4890-A392-00995F797BBA}" type="datetimeFigureOut">
              <a:rPr lang="en-US" smtClean="0"/>
              <a:pPr/>
              <a:t>7/20/2018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2610717-CF24-4890-A392-00995F797BBA}" type="datetimeFigureOut">
              <a:rPr lang="en-US" smtClean="0"/>
              <a:pPr/>
              <a:t>7/20/2018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10717-CF24-4890-A392-00995F797BBA}" type="datetimeFigureOut">
              <a:rPr lang="en-US" smtClean="0"/>
              <a:pPr/>
              <a:t>7/20/2018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10717-CF24-4890-A392-00995F797BBA}" type="datetimeFigureOut">
              <a:rPr lang="en-US" smtClean="0"/>
              <a:pPr/>
              <a:t>7/20/2018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6943-6051-4983-B4B4-AFD32B6A432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ampserver.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mo.joomla.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000webhost.com/" TargetMode="External"/><Relationship Id="rId2" Type="http://schemas.openxmlformats.org/officeDocument/2006/relationships/hyperlink" Target="http://www.joomla.org/download.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joomlatesting.000webhostapp.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ampserver.com/en/" TargetMode="External"/><Relationship Id="rId2" Type="http://schemas.openxmlformats.org/officeDocument/2006/relationships/hyperlink" Target="http://www.joomla.org/download.html"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SYSTEM</a:t>
            </a:r>
          </a:p>
          <a:p>
            <a:r>
              <a:rPr lang="en-US" dirty="0">
                <a:solidFill>
                  <a:srgbClr val="00B050"/>
                </a:solidFill>
                <a:effectLst>
                  <a:outerShdw blurRad="38100" dist="38100" dir="2700000" algn="tl">
                    <a:srgbClr val="C0C0C0"/>
                  </a:outerShdw>
                </a:effectLst>
                <a:ea typeface="굴림" pitchFamily="32" charset="-127"/>
              </a:rPr>
              <a:t>Presented by</a:t>
            </a:r>
            <a:r>
              <a:rPr lang="en-US" b="1" dirty="0">
                <a:solidFill>
                  <a:srgbClr val="00B050"/>
                </a:solidFill>
                <a:effectLst>
                  <a:outerShdw blurRad="38100" dist="38100" dir="2700000" algn="tl">
                    <a:srgbClr val="C0C0C0"/>
                  </a:outerShdw>
                </a:effectLst>
                <a:ea typeface="굴림" pitchFamily="32" charset="-127"/>
              </a:rPr>
              <a:t>: </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smtClean="0">
                <a:solidFill>
                  <a:srgbClr val="00B050"/>
                </a:solidFill>
                <a:effectLst>
                  <a:outerShdw blurRad="38100" dist="38100" dir="2700000" algn="tl">
                    <a:srgbClr val="C0C0C0"/>
                  </a:outerShdw>
                </a:effectLst>
                <a:ea typeface="굴림" pitchFamily="32" charset="-127"/>
              </a:rPr>
              <a:t>Sr. Principal </a:t>
            </a:r>
            <a:r>
              <a:rPr lang="en-US" b="1" dirty="0" smtClean="0">
                <a:solidFill>
                  <a:srgbClr val="00B050"/>
                </a:solidFill>
                <a:effectLst>
                  <a:outerShdw blurRad="38100" dist="38100" dir="2700000" algn="tl">
                    <a:srgbClr val="C0C0C0"/>
                  </a:outerShdw>
                </a:effectLst>
                <a:ea typeface="굴림" pitchFamily="32" charset="-127"/>
              </a:rPr>
              <a:t>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58204" cy="4340237"/>
          </a:xfrm>
        </p:spPr>
        <p:txBody>
          <a:bodyPr/>
          <a:lstStyle/>
          <a:p>
            <a:pPr marL="0" indent="0" algn="just">
              <a:buNone/>
            </a:pPr>
            <a:r>
              <a:rPr lang="en-IN" sz="2000" dirty="0" err="1" smtClean="0"/>
              <a:t>Joomla</a:t>
            </a:r>
            <a:r>
              <a:rPr lang="en-IN" sz="2000" dirty="0" smtClean="0"/>
              <a:t> </a:t>
            </a:r>
            <a:r>
              <a:rPr lang="en-IN" sz="2000" dirty="0"/>
              <a:t>is a Model-View-Controller web application. </a:t>
            </a:r>
            <a:r>
              <a:rPr lang="en-IN" sz="2000" dirty="0" smtClean="0"/>
              <a:t>The </a:t>
            </a:r>
            <a:r>
              <a:rPr lang="en-IN" sz="2000" dirty="0"/>
              <a:t>following diagram shows the architecture of </a:t>
            </a:r>
            <a:r>
              <a:rPr lang="en-IN" sz="2000" dirty="0" err="1"/>
              <a:t>Joomla</a:t>
            </a:r>
            <a:r>
              <a:rPr lang="en-IN" sz="2000" dirty="0"/>
              <a:t>.</a:t>
            </a:r>
          </a:p>
          <a:p>
            <a:pPr>
              <a:buNone/>
            </a:pPr>
            <a:endParaRPr lang="en-IN" dirty="0"/>
          </a:p>
        </p:txBody>
      </p:sp>
      <p:sp>
        <p:nvSpPr>
          <p:cNvPr id="7" name="Title 6"/>
          <p:cNvSpPr>
            <a:spLocks noGrp="1"/>
          </p:cNvSpPr>
          <p:nvPr>
            <p:ph type="title"/>
          </p:nvPr>
        </p:nvSpPr>
        <p:spPr>
          <a:xfrm>
            <a:off x="214282"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ARCHITECTURE</a:t>
            </a:r>
            <a:endParaRPr lang="en-IN" sz="4000" dirty="0"/>
          </a:p>
        </p:txBody>
      </p:sp>
      <p:pic>
        <p:nvPicPr>
          <p:cNvPr id="8" name="Picture 7"/>
          <p:cNvPicPr/>
          <p:nvPr/>
        </p:nvPicPr>
        <p:blipFill>
          <a:blip r:embed="rId2" cstate="print">
            <a:extLst>
              <a:ext uri="{28A0092B-C50C-407E-A947-70E740481C1C}"/>
            </a:extLst>
          </a:blip>
          <a:srcRect/>
          <a:stretch>
            <a:fillRect/>
          </a:stretch>
        </p:blipFill>
        <p:spPr bwMode="auto">
          <a:xfrm>
            <a:off x="285720" y="2714620"/>
            <a:ext cx="8572560" cy="37147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643998" cy="5857916"/>
          </a:xfrm>
        </p:spPr>
        <p:txBody>
          <a:bodyPr>
            <a:normAutofit lnSpcReduction="10000"/>
          </a:bodyPr>
          <a:lstStyle/>
          <a:p>
            <a:pPr>
              <a:buNone/>
            </a:pPr>
            <a:r>
              <a:rPr lang="en-IN" sz="2400" b="1" dirty="0" smtClean="0"/>
              <a:t>The architecture of </a:t>
            </a:r>
            <a:r>
              <a:rPr lang="en-IN" sz="2400" b="1" dirty="0" err="1" smtClean="0"/>
              <a:t>Joomla</a:t>
            </a:r>
            <a:r>
              <a:rPr lang="en-IN" sz="2400" b="1" dirty="0" smtClean="0"/>
              <a:t> contains following layers:</a:t>
            </a:r>
          </a:p>
          <a:p>
            <a:pPr>
              <a:buNone/>
            </a:pPr>
            <a:endParaRPr lang="en-IN" sz="2000" dirty="0" smtClean="0"/>
          </a:p>
          <a:p>
            <a:pPr algn="just">
              <a:buFont typeface="Wingdings" pitchFamily="2" charset="2"/>
              <a:buChar char="v"/>
            </a:pPr>
            <a:r>
              <a:rPr lang="en-IN" sz="2000" b="1" u="sng" dirty="0" smtClean="0"/>
              <a:t>DATABASE: </a:t>
            </a:r>
            <a:r>
              <a:rPr lang="en-IN" sz="2000" dirty="0" smtClean="0"/>
              <a:t>Database </a:t>
            </a:r>
            <a:r>
              <a:rPr lang="en-IN" sz="2000" dirty="0"/>
              <a:t>is a collection of data and can be stored, manipulated and organized</a:t>
            </a:r>
            <a:r>
              <a:rPr lang="en-IN" sz="2000" b="1" dirty="0"/>
              <a:t> </a:t>
            </a:r>
            <a:r>
              <a:rPr lang="en-IN" sz="2000" dirty="0"/>
              <a:t>in a particular manner. The database stores the user information, content and many more required data of the site. It is used to store the administrative information to manage the </a:t>
            </a:r>
            <a:r>
              <a:rPr lang="en-IN" sz="2000" dirty="0" err="1"/>
              <a:t>Joomla</a:t>
            </a:r>
            <a:r>
              <a:rPr lang="en-IN" sz="2000" dirty="0"/>
              <a:t> </a:t>
            </a:r>
            <a:r>
              <a:rPr lang="en-IN" sz="2000" dirty="0" smtClean="0"/>
              <a:t>site which ensures </a:t>
            </a:r>
            <a:r>
              <a:rPr lang="en-IN" sz="2000" dirty="0"/>
              <a:t>maximum flexibility and compatibility for extension</a:t>
            </a:r>
            <a:r>
              <a:rPr lang="en-IN" sz="2000" dirty="0" smtClean="0"/>
              <a:t>.</a:t>
            </a:r>
          </a:p>
          <a:p>
            <a:pPr algn="just">
              <a:buNone/>
            </a:pPr>
            <a:endParaRPr lang="en-IN" sz="2000" dirty="0" smtClean="0"/>
          </a:p>
          <a:p>
            <a:pPr algn="just">
              <a:buFont typeface="Wingdings" pitchFamily="2" charset="2"/>
              <a:buChar char="v"/>
            </a:pPr>
            <a:r>
              <a:rPr lang="en-IN" sz="2000" dirty="0" smtClean="0"/>
              <a:t> </a:t>
            </a:r>
            <a:r>
              <a:rPr lang="en-IN" sz="2000" b="1" u="sng" dirty="0" smtClean="0"/>
              <a:t>JOOMLA FRAMEWORK: </a:t>
            </a:r>
            <a:r>
              <a:rPr lang="en-IN" sz="2000" dirty="0" smtClean="0"/>
              <a:t>Framework is a collection of open source software, where the</a:t>
            </a:r>
            <a:r>
              <a:rPr lang="en-IN" sz="2000" b="1" dirty="0" smtClean="0"/>
              <a:t> </a:t>
            </a:r>
            <a:r>
              <a:rPr lang="en-IN" sz="2000" dirty="0" err="1" smtClean="0"/>
              <a:t>Joomla</a:t>
            </a:r>
            <a:r>
              <a:rPr lang="en-IN" sz="2000" dirty="0" smtClean="0"/>
              <a:t> CMS is built. It is developed for more flexibility and breaks the framework into single modular packages which helps each package to develop more easily.</a:t>
            </a:r>
          </a:p>
          <a:p>
            <a:pPr>
              <a:buNone/>
            </a:pPr>
            <a:endParaRPr lang="en-IN" sz="2000" dirty="0" smtClean="0"/>
          </a:p>
          <a:p>
            <a:pPr algn="just">
              <a:buFont typeface="Wingdings" pitchFamily="2" charset="2"/>
              <a:buChar char="v"/>
            </a:pPr>
            <a:r>
              <a:rPr lang="en-IN" sz="2000" b="1" u="sng" dirty="0" smtClean="0"/>
              <a:t>COMPONENTS: </a:t>
            </a:r>
            <a:r>
              <a:rPr lang="en-IN" sz="2000" dirty="0" smtClean="0"/>
              <a:t>Components are considered as mini applications. It consists of two parts</a:t>
            </a:r>
            <a:r>
              <a:rPr lang="en-IN" sz="2000" b="1" dirty="0" smtClean="0"/>
              <a:t> </a:t>
            </a:r>
            <a:r>
              <a:rPr lang="en-IN" sz="2000" dirty="0" smtClean="0"/>
              <a:t>i.e. </a:t>
            </a:r>
            <a:r>
              <a:rPr lang="en-IN" sz="2000" i="1" dirty="0" smtClean="0"/>
              <a:t>Administrator</a:t>
            </a:r>
            <a:r>
              <a:rPr lang="en-IN" sz="2000" dirty="0" smtClean="0"/>
              <a:t> and </a:t>
            </a:r>
            <a:r>
              <a:rPr lang="en-IN" sz="2000" i="1" dirty="0" smtClean="0"/>
              <a:t>Site</a:t>
            </a:r>
            <a:r>
              <a:rPr lang="en-IN" sz="2000" dirty="0" smtClean="0"/>
              <a:t>. Whenever a page gets loaded, component is been called to render the body of main page. The Administrator part manages different aspects of the component and the site part helps in rendering the pages when request is made by site visitor. Components are main functional unit of </a:t>
            </a:r>
            <a:r>
              <a:rPr lang="en-IN" sz="2000" dirty="0" err="1" smtClean="0"/>
              <a:t>Joomla</a:t>
            </a:r>
            <a:r>
              <a:rPr lang="en-IN" sz="2000" dirty="0" smtClean="0"/>
              <a:t>.</a:t>
            </a:r>
          </a:p>
          <a:p>
            <a:pPr algn="just">
              <a:buFont typeface="Wingdings" pitchFamily="2" charset="2"/>
              <a:buChar char="v"/>
            </a:pPr>
            <a:endParaRPr lang="en-IN" sz="2000" dirty="0"/>
          </a:p>
          <a:p>
            <a:pPr>
              <a:buNone/>
            </a:pPr>
            <a:endParaRPr lang="en-IN"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fontScale="92500" lnSpcReduction="20000"/>
          </a:bodyPr>
          <a:lstStyle/>
          <a:p>
            <a:pPr algn="just">
              <a:buFont typeface="Wingdings" pitchFamily="2" charset="2"/>
              <a:buChar char="v"/>
            </a:pPr>
            <a:r>
              <a:rPr lang="en-IN" sz="2200" b="1" u="sng" dirty="0" smtClean="0"/>
              <a:t>MODULES:  </a:t>
            </a:r>
            <a:r>
              <a:rPr lang="en-IN" sz="2200" dirty="0" smtClean="0"/>
              <a:t>Modules </a:t>
            </a:r>
            <a:r>
              <a:rPr lang="en-IN" sz="2200" dirty="0"/>
              <a:t>is an extension which is used to render the pages in </a:t>
            </a:r>
            <a:r>
              <a:rPr lang="en-IN" sz="2200" dirty="0" err="1" smtClean="0"/>
              <a:t>Joomla</a:t>
            </a:r>
            <a:r>
              <a:rPr lang="en-IN" sz="2200" dirty="0" smtClean="0"/>
              <a:t> and to </a:t>
            </a:r>
            <a:r>
              <a:rPr lang="en-IN" sz="2200" dirty="0"/>
              <a:t>display the new data from the component. It frequently looks like boxes such as login module. In </a:t>
            </a:r>
            <a:r>
              <a:rPr lang="en-IN" sz="2200" dirty="0" err="1"/>
              <a:t>Joomla</a:t>
            </a:r>
            <a:r>
              <a:rPr lang="en-IN" sz="2200" dirty="0"/>
              <a:t> administrator the modules are managed by the </a:t>
            </a:r>
            <a:r>
              <a:rPr lang="en-IN" sz="2200" dirty="0" smtClean="0"/>
              <a:t>module. It </a:t>
            </a:r>
            <a:r>
              <a:rPr lang="en-IN" sz="2200" dirty="0"/>
              <a:t>displays the new content and images when module is linked to </a:t>
            </a:r>
            <a:r>
              <a:rPr lang="en-IN" sz="2200" dirty="0" err="1"/>
              <a:t>Joomla</a:t>
            </a:r>
            <a:r>
              <a:rPr lang="en-IN" sz="2200" dirty="0"/>
              <a:t> components</a:t>
            </a:r>
            <a:r>
              <a:rPr lang="en-IN" sz="2200" dirty="0" smtClean="0"/>
              <a:t>.</a:t>
            </a:r>
          </a:p>
          <a:p>
            <a:pPr algn="just">
              <a:buFont typeface="Wingdings" pitchFamily="2" charset="2"/>
              <a:buChar char="v"/>
            </a:pPr>
            <a:endParaRPr lang="en-IN" sz="2200" dirty="0" smtClean="0"/>
          </a:p>
          <a:p>
            <a:pPr algn="just">
              <a:buFont typeface="Wingdings" pitchFamily="2" charset="2"/>
              <a:buChar char="v"/>
            </a:pPr>
            <a:r>
              <a:rPr lang="en-IN" sz="2200" b="1" u="sng" dirty="0" smtClean="0"/>
              <a:t>PLUGIN: </a:t>
            </a:r>
            <a:r>
              <a:rPr lang="en-IN" sz="2200" dirty="0" smtClean="0"/>
              <a:t>This </a:t>
            </a:r>
            <a:r>
              <a:rPr lang="en-IN" sz="2200" dirty="0"/>
              <a:t>is also a kind of </a:t>
            </a:r>
            <a:r>
              <a:rPr lang="en-IN" sz="2200" dirty="0" err="1"/>
              <a:t>Joomla</a:t>
            </a:r>
            <a:r>
              <a:rPr lang="en-IN" sz="2200" dirty="0"/>
              <a:t> extension, it is very flexible and powerful for</a:t>
            </a:r>
            <a:r>
              <a:rPr lang="en-IN" sz="2200" b="1" dirty="0"/>
              <a:t> </a:t>
            </a:r>
            <a:r>
              <a:rPr lang="en-IN" sz="2200" dirty="0"/>
              <a:t>extending the framework. It contains a bit of codes that is used to execute the particular event trigger. It is commonly used to format the output of a component or module when a page is built. The </a:t>
            </a:r>
            <a:r>
              <a:rPr lang="en-IN" sz="2200" dirty="0" err="1"/>
              <a:t>plugin</a:t>
            </a:r>
            <a:r>
              <a:rPr lang="en-IN" sz="2200" dirty="0"/>
              <a:t> function which are associated with event are executed in a sequence when a particular event occurs</a:t>
            </a:r>
            <a:r>
              <a:rPr lang="en-IN" sz="2200" dirty="0" smtClean="0"/>
              <a:t>. </a:t>
            </a:r>
          </a:p>
          <a:p>
            <a:pPr algn="just">
              <a:buFont typeface="Wingdings" pitchFamily="2" charset="2"/>
              <a:buChar char="v"/>
            </a:pPr>
            <a:endParaRPr lang="en-IN" sz="2200" dirty="0" smtClean="0"/>
          </a:p>
          <a:p>
            <a:pPr algn="just">
              <a:buFont typeface="Wingdings" pitchFamily="2" charset="2"/>
              <a:buChar char="v"/>
            </a:pPr>
            <a:r>
              <a:rPr lang="en-IN" sz="2200" b="1" u="sng" dirty="0" smtClean="0"/>
              <a:t>TEMPLATES: </a:t>
            </a:r>
            <a:r>
              <a:rPr lang="en-IN" sz="2200" dirty="0" smtClean="0"/>
              <a:t>Template determines the look of the </a:t>
            </a:r>
            <a:r>
              <a:rPr lang="en-IN" sz="2200" dirty="0" err="1" smtClean="0"/>
              <a:t>Joomla</a:t>
            </a:r>
            <a:r>
              <a:rPr lang="en-IN" sz="2200" dirty="0" smtClean="0"/>
              <a:t> website. There are two types of</a:t>
            </a:r>
            <a:r>
              <a:rPr lang="en-IN" sz="2200" b="1" dirty="0" smtClean="0"/>
              <a:t> </a:t>
            </a:r>
            <a:r>
              <a:rPr lang="en-IN" sz="2200" dirty="0" smtClean="0"/>
              <a:t>templates used i.e. </a:t>
            </a:r>
            <a:r>
              <a:rPr lang="en-IN" sz="2200" b="1" dirty="0" smtClean="0"/>
              <a:t>Front-end</a:t>
            </a:r>
            <a:r>
              <a:rPr lang="en-IN" sz="2200" dirty="0" smtClean="0"/>
              <a:t> and </a:t>
            </a:r>
            <a:r>
              <a:rPr lang="en-IN" sz="2200" b="1" dirty="0" smtClean="0"/>
              <a:t>Back-end</a:t>
            </a:r>
            <a:r>
              <a:rPr lang="en-IN" sz="2200" dirty="0" smtClean="0"/>
              <a:t>. The Back-end template is used to control the functions by the administrator whereas the Front-end template is a way to present the website to users. Templates are easy to build or customize your site. It provides maximum flexibility to style your site.</a:t>
            </a:r>
          </a:p>
          <a:p>
            <a:pPr algn="just">
              <a:buFont typeface="Wingdings" pitchFamily="2" charset="2"/>
              <a:buChar char="v"/>
            </a:pPr>
            <a:endParaRPr lang="en-IN" sz="2200" dirty="0" smtClean="0"/>
          </a:p>
          <a:p>
            <a:pPr algn="just">
              <a:buFont typeface="Wingdings" pitchFamily="2" charset="2"/>
              <a:buChar char="v"/>
            </a:pPr>
            <a:r>
              <a:rPr lang="en-IN" sz="2200" b="1" u="sng" dirty="0" smtClean="0"/>
              <a:t>WEB BROWSER: </a:t>
            </a:r>
            <a:r>
              <a:rPr lang="en-IN" sz="2200" dirty="0" smtClean="0"/>
              <a:t>It is a server where the user interacts. It delivers the web pages to the</a:t>
            </a:r>
            <a:r>
              <a:rPr lang="en-IN" sz="2200" b="1" dirty="0" smtClean="0"/>
              <a:t> </a:t>
            </a:r>
            <a:r>
              <a:rPr lang="en-IN" sz="2200" dirty="0" smtClean="0"/>
              <a:t>client. The HTTP (Hyper Text Transfer Protocol) is used to communicate between the client and the server.</a:t>
            </a:r>
            <a:endParaRPr lang="en-IN" sz="2200" dirty="0"/>
          </a:p>
          <a:p>
            <a:pPr>
              <a:buNone/>
            </a:pPr>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oomla-presentations-11-728.jpg"/>
          <p:cNvPicPr>
            <a:picLocks noGrp="1" noChangeAspect="1"/>
          </p:cNvPicPr>
          <p:nvPr>
            <p:ph idx="1"/>
          </p:nvPr>
        </p:nvPicPr>
        <p:blipFill>
          <a:blip r:embed="rId2" cstate="print"/>
          <a:stretch>
            <a:fillRect/>
          </a:stretch>
        </p:blipFill>
        <p:spPr>
          <a:xfrm>
            <a:off x="0" y="0"/>
            <a:ext cx="9179789"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00240"/>
            <a:ext cx="8715436" cy="4643470"/>
          </a:xfrm>
        </p:spPr>
        <p:txBody>
          <a:bodyPr>
            <a:normAutofit/>
          </a:bodyPr>
          <a:lstStyle/>
          <a:p>
            <a:pPr>
              <a:buFont typeface="Wingdings" pitchFamily="2" charset="2"/>
              <a:buChar char="§"/>
            </a:pPr>
            <a:r>
              <a:rPr lang="en-IN" sz="2000" b="1" dirty="0" smtClean="0"/>
              <a:t>Database</a:t>
            </a:r>
            <a:r>
              <a:rPr lang="en-IN" sz="2000" b="1" dirty="0"/>
              <a:t>: </a:t>
            </a:r>
            <a:r>
              <a:rPr lang="en-IN" sz="2000" dirty="0" err="1"/>
              <a:t>MySQL</a:t>
            </a:r>
            <a:r>
              <a:rPr lang="en-IN" sz="2000" dirty="0"/>
              <a:t> 5.1 +</a:t>
            </a:r>
          </a:p>
          <a:p>
            <a:pPr>
              <a:buFont typeface="Wingdings" pitchFamily="2" charset="2"/>
              <a:buChar char="§"/>
            </a:pPr>
            <a:r>
              <a:rPr lang="en-IN" sz="2000" dirty="0"/>
              <a:t> </a:t>
            </a:r>
            <a:r>
              <a:rPr lang="en-IN" sz="2000" b="1" dirty="0" smtClean="0"/>
              <a:t>Web Hosting:</a:t>
            </a:r>
            <a:endParaRPr lang="en-IN" sz="2000" dirty="0"/>
          </a:p>
          <a:p>
            <a:pPr>
              <a:buNone/>
            </a:pPr>
            <a:r>
              <a:rPr lang="en-IN" sz="2000" dirty="0" smtClean="0"/>
              <a:t>		WAMP (Windows):Download from (</a:t>
            </a:r>
            <a:r>
              <a:rPr lang="en-IN" sz="2000" dirty="0" smtClean="0">
                <a:hlinkClick r:id="rId2"/>
              </a:rPr>
              <a:t>http://www.wampserver.com/en/</a:t>
            </a:r>
            <a:r>
              <a:rPr lang="en-IN" sz="2000" dirty="0" smtClean="0"/>
              <a:t>)</a:t>
            </a:r>
          </a:p>
          <a:p>
            <a:pPr>
              <a:buNone/>
            </a:pPr>
            <a:r>
              <a:rPr lang="en-IN" sz="2000" dirty="0" smtClean="0"/>
              <a:t>	</a:t>
            </a:r>
            <a:r>
              <a:rPr lang="en-IN" sz="2000" dirty="0"/>
              <a:t>	</a:t>
            </a:r>
            <a:r>
              <a:rPr lang="en-IN" sz="2000" dirty="0" smtClean="0"/>
              <a:t>LAMP </a:t>
            </a:r>
            <a:r>
              <a:rPr lang="en-IN" sz="2000" dirty="0"/>
              <a:t>(Linux</a:t>
            </a:r>
            <a:r>
              <a:rPr lang="en-IN" sz="2000" dirty="0" smtClean="0"/>
              <a:t>) / Individual Software Packages like Apache, </a:t>
            </a:r>
            <a:r>
              <a:rPr lang="en-IN" sz="2000" dirty="0" err="1" smtClean="0"/>
              <a:t>MySQL</a:t>
            </a:r>
            <a:r>
              <a:rPr lang="en-IN" sz="2000" dirty="0" smtClean="0"/>
              <a:t>, PHP</a:t>
            </a:r>
            <a:endParaRPr lang="en-IN" sz="2000" dirty="0"/>
          </a:p>
          <a:p>
            <a:pPr>
              <a:buNone/>
            </a:pPr>
            <a:r>
              <a:rPr lang="en-IN" sz="2000" dirty="0"/>
              <a:t> </a:t>
            </a:r>
            <a:r>
              <a:rPr lang="en-IN" sz="2000" dirty="0" smtClean="0"/>
              <a:t>		XAMPP </a:t>
            </a:r>
            <a:r>
              <a:rPr lang="en-IN" sz="2000" dirty="0"/>
              <a:t>(Multi-platform)</a:t>
            </a:r>
          </a:p>
          <a:p>
            <a:pPr>
              <a:buNone/>
            </a:pPr>
            <a:r>
              <a:rPr lang="en-IN" sz="2000" dirty="0"/>
              <a:t> </a:t>
            </a:r>
            <a:r>
              <a:rPr lang="en-IN" sz="2000" dirty="0" smtClean="0"/>
              <a:t>		MAMP </a:t>
            </a:r>
            <a:r>
              <a:rPr lang="en-IN" sz="2000" dirty="0"/>
              <a:t>(Macintosh</a:t>
            </a:r>
            <a:r>
              <a:rPr lang="en-IN" sz="2000" dirty="0" smtClean="0"/>
              <a:t>)</a:t>
            </a:r>
            <a:endParaRPr lang="en-IN" sz="2000" dirty="0"/>
          </a:p>
          <a:p>
            <a:pPr>
              <a:buNone/>
            </a:pPr>
            <a:r>
              <a:rPr lang="en-IN" sz="2000" dirty="0"/>
              <a:t> </a:t>
            </a:r>
            <a:r>
              <a:rPr lang="en-IN" sz="2000" dirty="0" smtClean="0"/>
              <a:t>		Microsoft IIS</a:t>
            </a:r>
          </a:p>
          <a:p>
            <a:pPr lvl="0">
              <a:buFont typeface="Wingdings" pitchFamily="2" charset="2"/>
              <a:buChar char="§"/>
            </a:pPr>
            <a:r>
              <a:rPr lang="en-IN" sz="2000" b="1" dirty="0" smtClean="0"/>
              <a:t>Operating System: </a:t>
            </a:r>
            <a:r>
              <a:rPr lang="en-IN" sz="2000" dirty="0" smtClean="0"/>
              <a:t>Cross-platform </a:t>
            </a:r>
          </a:p>
          <a:p>
            <a:pPr lvl="0">
              <a:buFont typeface="Wingdings" pitchFamily="2" charset="2"/>
              <a:buChar char="§"/>
            </a:pPr>
            <a:r>
              <a:rPr lang="en-IN" sz="2000" b="1" dirty="0" smtClean="0"/>
              <a:t>Browser Support: </a:t>
            </a:r>
            <a:r>
              <a:rPr lang="en-IN" sz="2000" dirty="0" smtClean="0"/>
              <a:t>IE (Internet Explorer 7), Firefox, Google chrome </a:t>
            </a:r>
          </a:p>
          <a:p>
            <a:pPr lvl="0" algn="just">
              <a:buFont typeface="Wingdings" pitchFamily="2" charset="2"/>
              <a:buChar char="§"/>
            </a:pPr>
            <a:r>
              <a:rPr lang="en-IN" sz="2000" b="1" dirty="0" smtClean="0"/>
              <a:t>SSL (Secure Socket Layer): </a:t>
            </a:r>
            <a:r>
              <a:rPr lang="en-IN" sz="2000" dirty="0" smtClean="0"/>
              <a:t>A valid security certificate is required for HTTPS </a:t>
            </a:r>
          </a:p>
          <a:p>
            <a:pPr lvl="0">
              <a:buFont typeface="Wingdings" pitchFamily="2" charset="2"/>
              <a:buChar char="§"/>
            </a:pPr>
            <a:r>
              <a:rPr lang="en-IN" sz="2000" b="1" dirty="0" smtClean="0"/>
              <a:t>PHP Compatibility: </a:t>
            </a:r>
            <a:r>
              <a:rPr lang="en-IN" sz="2000" dirty="0" smtClean="0"/>
              <a:t>PHP 5.4+ or PHP 5.3.10+</a:t>
            </a:r>
          </a:p>
          <a:p>
            <a:pPr lvl="0">
              <a:buFont typeface="Wingdings" pitchFamily="2" charset="2"/>
              <a:buChar char="§"/>
            </a:pPr>
            <a:r>
              <a:rPr lang="en-IN" sz="2000" b="1" dirty="0" smtClean="0"/>
              <a:t>Domain Name:</a:t>
            </a:r>
            <a:r>
              <a:rPr lang="en-IN" sz="2000" dirty="0" smtClean="0"/>
              <a:t>  Should be according to the site created</a:t>
            </a:r>
            <a:endParaRPr lang="en-IN" sz="2000" dirty="0"/>
          </a:p>
          <a:p>
            <a:endParaRPr lang="en-IN" dirty="0"/>
          </a:p>
        </p:txBody>
      </p:sp>
      <p:sp>
        <p:nvSpPr>
          <p:cNvPr id="6" name="Horizontal Scroll 5"/>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SYSTEM REQUIREMENTS</a:t>
            </a:r>
            <a:endParaRPr lang="en-IN"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40"/>
            <a:ext cx="8229600" cy="4500594"/>
          </a:xfrm>
        </p:spPr>
        <p:txBody>
          <a:bodyPr>
            <a:normAutofit/>
          </a:bodyPr>
          <a:lstStyle/>
          <a:p>
            <a:pPr>
              <a:buNone/>
            </a:pPr>
            <a:r>
              <a:rPr lang="en-IN" sz="2400" dirty="0" smtClean="0"/>
              <a:t>  </a:t>
            </a: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INSTALLATION</a:t>
            </a:r>
            <a:endParaRPr lang="en-IN" sz="4000" dirty="0"/>
          </a:p>
        </p:txBody>
      </p:sp>
      <p:graphicFrame>
        <p:nvGraphicFramePr>
          <p:cNvPr id="5" name="Diagram 4"/>
          <p:cNvGraphicFramePr/>
          <p:nvPr/>
        </p:nvGraphicFramePr>
        <p:xfrm>
          <a:off x="571472" y="2143116"/>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572032"/>
          </a:xfrm>
        </p:spPr>
        <p:txBody>
          <a:bodyPr>
            <a:normAutofit/>
          </a:bodyPr>
          <a:lstStyle/>
          <a:p>
            <a:pPr marL="0" indent="0">
              <a:buNone/>
              <a:tabLst>
                <a:tab pos="0" algn="l"/>
              </a:tabLst>
            </a:pPr>
            <a:r>
              <a:rPr lang="en-IN" sz="2000" dirty="0" err="1" smtClean="0"/>
              <a:t>Joomla</a:t>
            </a:r>
            <a:r>
              <a:rPr lang="en-IN" sz="2000" dirty="0" smtClean="0"/>
              <a:t> is installed on web server of official </a:t>
            </a:r>
            <a:r>
              <a:rPr lang="en-IN" sz="2000" dirty="0" err="1" smtClean="0"/>
              <a:t>Joomla</a:t>
            </a:r>
            <a:r>
              <a:rPr lang="en-IN" sz="2000" dirty="0" smtClean="0"/>
              <a:t> Demo Hosting Partner.</a:t>
            </a:r>
          </a:p>
          <a:p>
            <a:pPr marL="0" indent="0">
              <a:buNone/>
              <a:tabLst>
                <a:tab pos="0" algn="l"/>
              </a:tabLst>
            </a:pPr>
            <a:endParaRPr lang="en-IN" sz="2000" dirty="0" smtClean="0"/>
          </a:p>
          <a:p>
            <a:pPr marL="0" indent="0" algn="just">
              <a:buNone/>
            </a:pPr>
            <a:r>
              <a:rPr lang="en-IN" sz="2000" dirty="0" smtClean="0"/>
              <a:t>1. When </a:t>
            </a:r>
            <a:r>
              <a:rPr lang="en-IN" sz="2000" dirty="0"/>
              <a:t>you open the link </a:t>
            </a:r>
            <a:r>
              <a:rPr lang="en-IN" sz="2000" dirty="0" smtClean="0">
                <a:hlinkClick r:id="rId2"/>
              </a:rPr>
              <a:t>https://demo.joomla.org/</a:t>
            </a:r>
            <a:r>
              <a:rPr lang="en-IN" sz="2000" dirty="0" smtClean="0"/>
              <a:t>, </a:t>
            </a:r>
            <a:r>
              <a:rPr lang="en-IN" sz="2000" dirty="0"/>
              <a:t>you will </a:t>
            </a:r>
            <a:r>
              <a:rPr lang="en-IN" sz="2000" dirty="0" smtClean="0"/>
              <a:t>get to </a:t>
            </a:r>
            <a:r>
              <a:rPr lang="en-IN" sz="2000" dirty="0"/>
              <a:t>see a screen as below</a:t>
            </a:r>
            <a:r>
              <a:rPr lang="en-IN" sz="2000" dirty="0" smtClean="0"/>
              <a:t>:</a:t>
            </a:r>
          </a:p>
          <a:p>
            <a:pPr marL="0" indent="0">
              <a:buNone/>
            </a:pPr>
            <a:endParaRPr lang="en-IN" sz="2000" dirty="0"/>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DEMO INSTALLATION</a:t>
            </a:r>
            <a:endParaRPr lang="en-IN" sz="4000" dirty="0"/>
          </a:p>
        </p:txBody>
      </p:sp>
      <p:pic>
        <p:nvPicPr>
          <p:cNvPr id="1026" name="Picture 2" descr="C:\Users\Knowgate.user10\Desktop\New folder\joomla\cpanel\joomla_org\1.png"/>
          <p:cNvPicPr>
            <a:picLocks noChangeAspect="1" noChangeArrowheads="1"/>
          </p:cNvPicPr>
          <p:nvPr/>
        </p:nvPicPr>
        <p:blipFill>
          <a:blip r:embed="rId3" cstate="print"/>
          <a:srcRect/>
          <a:stretch>
            <a:fillRect/>
          </a:stretch>
        </p:blipFill>
        <p:spPr bwMode="auto">
          <a:xfrm>
            <a:off x="714348" y="3428976"/>
            <a:ext cx="7715304" cy="30004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57916"/>
          </a:xfrm>
        </p:spPr>
        <p:txBody>
          <a:bodyPr>
            <a:normAutofit/>
          </a:bodyPr>
          <a:lstStyle/>
          <a:p>
            <a:pPr marL="0" indent="0">
              <a:buNone/>
              <a:tabLst>
                <a:tab pos="0" algn="l"/>
              </a:tabLst>
            </a:pPr>
            <a:r>
              <a:rPr lang="en-IN" sz="2000" dirty="0" smtClean="0"/>
              <a:t>2. Provide the require details and then </a:t>
            </a:r>
            <a:r>
              <a:rPr lang="en-IN" sz="2000" b="1" dirty="0" smtClean="0"/>
              <a:t>“Launch”</a:t>
            </a:r>
          </a:p>
          <a:p>
            <a:pPr marL="0" indent="0">
              <a:buNone/>
              <a:tabLst>
                <a:tab pos="0" algn="l"/>
              </a:tabLst>
            </a:pPr>
            <a:endParaRPr lang="en-IN" sz="2000" b="1" dirty="0"/>
          </a:p>
          <a:p>
            <a:pPr>
              <a:buNone/>
            </a:pPr>
            <a:endParaRPr lang="en-IN" dirty="0"/>
          </a:p>
        </p:txBody>
      </p:sp>
      <p:pic>
        <p:nvPicPr>
          <p:cNvPr id="2051" name="Picture 3" descr="C:\Users\Knowgate.user10\Desktop\New folder\joomla\cpanel\joomla_org\2.png"/>
          <p:cNvPicPr>
            <a:picLocks noChangeAspect="1" noChangeArrowheads="1"/>
          </p:cNvPicPr>
          <p:nvPr/>
        </p:nvPicPr>
        <p:blipFill>
          <a:blip r:embed="rId2" cstate="print"/>
          <a:srcRect/>
          <a:stretch>
            <a:fillRect/>
          </a:stretch>
        </p:blipFill>
        <p:spPr bwMode="auto">
          <a:xfrm>
            <a:off x="571472" y="857232"/>
            <a:ext cx="7929618" cy="3857652"/>
          </a:xfrm>
          <a:prstGeom prst="rect">
            <a:avLst/>
          </a:prstGeom>
          <a:noFill/>
        </p:spPr>
      </p:pic>
      <p:pic>
        <p:nvPicPr>
          <p:cNvPr id="2052" name="Picture 4"/>
          <p:cNvPicPr>
            <a:picLocks noChangeAspect="1" noChangeArrowheads="1"/>
          </p:cNvPicPr>
          <p:nvPr/>
        </p:nvPicPr>
        <p:blipFill>
          <a:blip r:embed="rId3" cstate="print"/>
          <a:srcRect/>
          <a:stretch>
            <a:fillRect/>
          </a:stretch>
        </p:blipFill>
        <p:spPr bwMode="auto">
          <a:xfrm>
            <a:off x="571472" y="3929066"/>
            <a:ext cx="7929618"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3.  The user need to click on </a:t>
            </a:r>
            <a:r>
              <a:rPr lang="en-US" b="1" dirty="0" smtClean="0"/>
              <a:t>Activation Link</a:t>
            </a:r>
            <a:r>
              <a:rPr lang="en-US" dirty="0" smtClean="0"/>
              <a:t> received in mail for activation of account.</a:t>
            </a:r>
            <a:endParaRPr lang="en-US" dirty="0"/>
          </a:p>
        </p:txBody>
      </p:sp>
      <p:pic>
        <p:nvPicPr>
          <p:cNvPr id="3077" name="Picture 5" descr="C:\Users\Knowgate.user10\Desktop\New folder\joomla\cpanel\joomla_org\6.png"/>
          <p:cNvPicPr>
            <a:picLocks noChangeAspect="1" noChangeArrowheads="1"/>
          </p:cNvPicPr>
          <p:nvPr/>
        </p:nvPicPr>
        <p:blipFill>
          <a:blip r:embed="rId2" cstate="print"/>
          <a:srcRect/>
          <a:stretch>
            <a:fillRect/>
          </a:stretch>
        </p:blipFill>
        <p:spPr bwMode="auto">
          <a:xfrm>
            <a:off x="214282" y="858504"/>
            <a:ext cx="8715436" cy="564232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4.  Click on “</a:t>
            </a:r>
            <a:r>
              <a:rPr lang="en-US" b="1" dirty="0" smtClean="0"/>
              <a:t>PROCEED TO CUSTOMER AREA </a:t>
            </a:r>
            <a:r>
              <a:rPr lang="en-US" dirty="0" smtClean="0"/>
              <a:t>” to access login page.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14282" y="571480"/>
            <a:ext cx="8595173" cy="34274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285720" y="4071942"/>
            <a:ext cx="8429684"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INTRODUCTION &amp; INSTALLATION ON WINDOWS</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5.  The below screen shows the home page. </a:t>
            </a:r>
            <a:endParaRPr lang="en-US" dirty="0"/>
          </a:p>
        </p:txBody>
      </p:sp>
      <p:sp>
        <p:nvSpPr>
          <p:cNvPr id="5" name="TextBox 4"/>
          <p:cNvSpPr txBox="1"/>
          <p:nvPr/>
        </p:nvSpPr>
        <p:spPr>
          <a:xfrm>
            <a:off x="285720" y="6072206"/>
            <a:ext cx="8429684" cy="646331"/>
          </a:xfrm>
          <a:prstGeom prst="rect">
            <a:avLst/>
          </a:prstGeom>
          <a:noFill/>
        </p:spPr>
        <p:txBody>
          <a:bodyPr wrap="square" rtlCol="0">
            <a:spAutoFit/>
          </a:bodyPr>
          <a:lstStyle/>
          <a:p>
            <a:r>
              <a:rPr lang="en-US" dirty="0" smtClean="0"/>
              <a:t>6. The site view will be accessed by clicking on “View Site” and Dashboard will be accessed by   Clicking on “Admin”</a:t>
            </a:r>
          </a:p>
        </p:txBody>
      </p:sp>
      <p:pic>
        <p:nvPicPr>
          <p:cNvPr id="5123" name="Picture 3" descr="C:\Users\Knowgate.user10\Desktop\New folder\joomla\cpanel\joomla_org\9.png"/>
          <p:cNvPicPr>
            <a:picLocks noChangeAspect="1" noChangeArrowheads="1"/>
          </p:cNvPicPr>
          <p:nvPr/>
        </p:nvPicPr>
        <p:blipFill>
          <a:blip r:embed="rId2" cstate="print"/>
          <a:srcRect/>
          <a:stretch>
            <a:fillRect/>
          </a:stretch>
        </p:blipFill>
        <p:spPr bwMode="auto">
          <a:xfrm>
            <a:off x="285720" y="714356"/>
            <a:ext cx="8643998" cy="52851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nowgate.user10\Desktop\New folder\joomla\cpanel\joomla_org\10.png"/>
          <p:cNvPicPr>
            <a:picLocks noChangeAspect="1" noChangeArrowheads="1"/>
          </p:cNvPicPr>
          <p:nvPr/>
        </p:nvPicPr>
        <p:blipFill>
          <a:blip r:embed="rId2" cstate="print"/>
          <a:srcRect/>
          <a:stretch>
            <a:fillRect/>
          </a:stretch>
        </p:blipFill>
        <p:spPr bwMode="auto">
          <a:xfrm>
            <a:off x="251862" y="571481"/>
            <a:ext cx="8534980" cy="2730337"/>
          </a:xfrm>
          <a:prstGeom prst="rect">
            <a:avLst/>
          </a:prstGeom>
          <a:noFill/>
        </p:spPr>
      </p:pic>
      <p:sp>
        <p:nvSpPr>
          <p:cNvPr id="5" name="TextBox 4"/>
          <p:cNvSpPr txBox="1"/>
          <p:nvPr/>
        </p:nvSpPr>
        <p:spPr>
          <a:xfrm>
            <a:off x="357158" y="214290"/>
            <a:ext cx="1357322" cy="369332"/>
          </a:xfrm>
          <a:prstGeom prst="rect">
            <a:avLst/>
          </a:prstGeom>
          <a:noFill/>
        </p:spPr>
        <p:txBody>
          <a:bodyPr wrap="square" rtlCol="0">
            <a:spAutoFit/>
          </a:bodyPr>
          <a:lstStyle/>
          <a:p>
            <a:r>
              <a:rPr lang="en-US" dirty="0" smtClean="0"/>
              <a:t>Site View</a:t>
            </a:r>
            <a:endParaRPr lang="en-US" dirty="0"/>
          </a:p>
        </p:txBody>
      </p:sp>
      <p:sp>
        <p:nvSpPr>
          <p:cNvPr id="6" name="TextBox 5"/>
          <p:cNvSpPr txBox="1"/>
          <p:nvPr/>
        </p:nvSpPr>
        <p:spPr>
          <a:xfrm>
            <a:off x="214282" y="3286124"/>
            <a:ext cx="1500198" cy="369332"/>
          </a:xfrm>
          <a:prstGeom prst="rect">
            <a:avLst/>
          </a:prstGeom>
          <a:noFill/>
        </p:spPr>
        <p:txBody>
          <a:bodyPr wrap="square" rtlCol="0">
            <a:spAutoFit/>
          </a:bodyPr>
          <a:lstStyle/>
          <a:p>
            <a:r>
              <a:rPr lang="en-US" dirty="0" smtClean="0"/>
              <a:t>Admin panel</a:t>
            </a:r>
            <a:endParaRPr lang="en-US" dirty="0"/>
          </a:p>
        </p:txBody>
      </p:sp>
      <p:pic>
        <p:nvPicPr>
          <p:cNvPr id="6147" name="Picture 3" descr="C:\Users\Knowgate.user10\Desktop\New folder\joomla\cpanel\joomla_org\11.png"/>
          <p:cNvPicPr>
            <a:picLocks noChangeAspect="1" noChangeArrowheads="1"/>
          </p:cNvPicPr>
          <p:nvPr/>
        </p:nvPicPr>
        <p:blipFill>
          <a:blip r:embed="rId3" cstate="print"/>
          <a:srcRect/>
          <a:stretch>
            <a:fillRect/>
          </a:stretch>
        </p:blipFill>
        <p:spPr bwMode="auto">
          <a:xfrm>
            <a:off x="214282" y="3714753"/>
            <a:ext cx="8643998" cy="29598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572032"/>
          </a:xfrm>
        </p:spPr>
        <p:txBody>
          <a:bodyPr>
            <a:normAutofit/>
          </a:bodyPr>
          <a:lstStyle/>
          <a:p>
            <a:pPr marL="0" indent="0">
              <a:buNone/>
              <a:tabLst>
                <a:tab pos="0" algn="l"/>
              </a:tabLst>
            </a:pPr>
            <a:r>
              <a:rPr lang="en-IN" sz="2000" dirty="0" err="1" smtClean="0"/>
              <a:t>Joomla</a:t>
            </a:r>
            <a:r>
              <a:rPr lang="en-IN" sz="2000" dirty="0" smtClean="0"/>
              <a:t> is installed on free hosting web server (000webhost)</a:t>
            </a:r>
            <a:br>
              <a:rPr lang="en-IN" sz="2000" dirty="0" smtClean="0"/>
            </a:br>
            <a:r>
              <a:rPr lang="en-IN" sz="2000" dirty="0" smtClean="0"/>
              <a:t>For </a:t>
            </a:r>
            <a:r>
              <a:rPr lang="en-IN" sz="2000" dirty="0" err="1" smtClean="0"/>
              <a:t>Joomla</a:t>
            </a:r>
            <a:r>
              <a:rPr lang="en-IN" sz="2000" dirty="0" smtClean="0"/>
              <a:t> package: Either Use the given package OR</a:t>
            </a:r>
          </a:p>
          <a:p>
            <a:pPr marL="0" indent="0">
              <a:buNone/>
              <a:tabLst>
                <a:tab pos="0" algn="l"/>
              </a:tabLst>
            </a:pPr>
            <a:r>
              <a:rPr lang="en-IN" sz="2000" dirty="0" smtClean="0"/>
              <a:t>Download </a:t>
            </a:r>
            <a:r>
              <a:rPr lang="en-IN" sz="2000" dirty="0" err="1" smtClean="0"/>
              <a:t>Joomla</a:t>
            </a:r>
            <a:r>
              <a:rPr lang="en-IN" sz="2000" dirty="0" smtClean="0"/>
              <a:t> : Go to  link </a:t>
            </a:r>
            <a:r>
              <a:rPr lang="en-IN" sz="2000" dirty="0" smtClean="0">
                <a:hlinkClick r:id="rId2"/>
              </a:rPr>
              <a:t>http://www.joomla.org/download.html</a:t>
            </a:r>
            <a:endParaRPr lang="en-IN" sz="2000" dirty="0" smtClean="0"/>
          </a:p>
          <a:p>
            <a:pPr marL="0" indent="0" algn="just">
              <a:buNone/>
            </a:pPr>
            <a:r>
              <a:rPr lang="en-IN" sz="2000" dirty="0" smtClean="0"/>
              <a:t>1. When </a:t>
            </a:r>
            <a:r>
              <a:rPr lang="en-IN" sz="2000" dirty="0"/>
              <a:t>you open the link </a:t>
            </a:r>
            <a:r>
              <a:rPr lang="en-IN" sz="2000" dirty="0" smtClean="0">
                <a:hlinkClick r:id="rId3"/>
              </a:rPr>
              <a:t>https://000webhost.com/</a:t>
            </a:r>
            <a:r>
              <a:rPr lang="en-IN" sz="2000" dirty="0" smtClean="0"/>
              <a:t>, </a:t>
            </a:r>
            <a:r>
              <a:rPr lang="en-IN" sz="2000" dirty="0"/>
              <a:t>you will </a:t>
            </a:r>
            <a:r>
              <a:rPr lang="en-IN" sz="2000" dirty="0" smtClean="0"/>
              <a:t>get to </a:t>
            </a:r>
            <a:r>
              <a:rPr lang="en-IN" sz="2000" dirty="0"/>
              <a:t>see a screen as </a:t>
            </a:r>
            <a:r>
              <a:rPr lang="en-IN" sz="2000" dirty="0" smtClean="0"/>
              <a:t>below and Sign Up </a:t>
            </a:r>
          </a:p>
          <a:p>
            <a:pPr marL="0" indent="0">
              <a:buNone/>
            </a:pPr>
            <a:endParaRPr lang="en-IN" sz="2000" dirty="0"/>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QUICK INSTALLATION (</a:t>
            </a:r>
            <a:r>
              <a:rPr lang="en-IN" sz="4000" dirty="0" err="1" smtClean="0"/>
              <a:t>Cpanel</a:t>
            </a:r>
            <a:r>
              <a:rPr lang="en-IN" sz="4000" dirty="0" smtClean="0"/>
              <a:t>)</a:t>
            </a:r>
            <a:endParaRPr lang="en-IN" sz="4000" dirty="0"/>
          </a:p>
        </p:txBody>
      </p:sp>
      <p:pic>
        <p:nvPicPr>
          <p:cNvPr id="7170" name="Picture 2" descr="C:\Users\Knowgate.user10\Desktop\New folder\joomla\cpanel\1.png"/>
          <p:cNvPicPr>
            <a:picLocks noChangeAspect="1" noChangeArrowheads="1"/>
          </p:cNvPicPr>
          <p:nvPr/>
        </p:nvPicPr>
        <p:blipFill>
          <a:blip r:embed="rId4" cstate="print"/>
          <a:srcRect/>
          <a:stretch>
            <a:fillRect/>
          </a:stretch>
        </p:blipFill>
        <p:spPr bwMode="auto">
          <a:xfrm>
            <a:off x="500034" y="3647676"/>
            <a:ext cx="8143932" cy="29960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2.  After Sign Up, the below screen shows up. You can also verify e-mail.</a:t>
            </a:r>
            <a:endParaRPr lang="en-IN" sz="2000" dirty="0"/>
          </a:p>
          <a:p>
            <a:pPr>
              <a:buNone/>
            </a:pPr>
            <a:endParaRPr lang="en-IN" dirty="0"/>
          </a:p>
        </p:txBody>
      </p:sp>
      <p:pic>
        <p:nvPicPr>
          <p:cNvPr id="8194" name="Picture 2" descr="C:\Users\Knowgate.user10\Desktop\New folder\joomla\cpanel\3.png"/>
          <p:cNvPicPr>
            <a:picLocks noChangeAspect="1" noChangeArrowheads="1"/>
          </p:cNvPicPr>
          <p:nvPr/>
        </p:nvPicPr>
        <p:blipFill>
          <a:blip r:embed="rId2" cstate="print"/>
          <a:srcRect/>
          <a:stretch>
            <a:fillRect/>
          </a:stretch>
        </p:blipFill>
        <p:spPr bwMode="auto">
          <a:xfrm>
            <a:off x="124799" y="858505"/>
            <a:ext cx="8804920" cy="51422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3.  To edit already created website while Sign Up, Click on </a:t>
            </a:r>
            <a:r>
              <a:rPr lang="en-IN" sz="2000" b="1" dirty="0" smtClean="0"/>
              <a:t>“Manage Website”.</a:t>
            </a:r>
            <a:r>
              <a:rPr lang="en-IN" sz="2000" dirty="0" smtClean="0"/>
              <a:t> To add a new website, Click on </a:t>
            </a:r>
            <a:r>
              <a:rPr lang="en-IN" sz="2000" b="1" dirty="0" smtClean="0"/>
              <a:t>“+”</a:t>
            </a:r>
            <a:endParaRPr lang="en-IN" b="1" dirty="0"/>
          </a:p>
        </p:txBody>
      </p:sp>
      <p:pic>
        <p:nvPicPr>
          <p:cNvPr id="9218" name="Picture 2" descr="C:\Users\Knowgate.user10\Desktop\New folder\joomla\cpanel\7.png"/>
          <p:cNvPicPr>
            <a:picLocks noChangeAspect="1" noChangeArrowheads="1"/>
          </p:cNvPicPr>
          <p:nvPr/>
        </p:nvPicPr>
        <p:blipFill>
          <a:blip r:embed="rId2" cstate="print"/>
          <a:srcRect/>
          <a:stretch>
            <a:fillRect/>
          </a:stretch>
        </p:blipFill>
        <p:spPr bwMode="auto">
          <a:xfrm>
            <a:off x="122534" y="1071546"/>
            <a:ext cx="8894403" cy="50720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4.  Creating new website will ask for website name and password details.</a:t>
            </a:r>
            <a:endParaRPr lang="en-IN" sz="2000" dirty="0"/>
          </a:p>
          <a:p>
            <a:pPr>
              <a:buNone/>
            </a:pPr>
            <a:endParaRPr lang="en-IN" dirty="0"/>
          </a:p>
        </p:txBody>
      </p:sp>
      <p:pic>
        <p:nvPicPr>
          <p:cNvPr id="10244" name="Picture 4"/>
          <p:cNvPicPr>
            <a:picLocks noChangeAspect="1" noChangeArrowheads="1"/>
          </p:cNvPicPr>
          <p:nvPr/>
        </p:nvPicPr>
        <p:blipFill>
          <a:blip r:embed="rId2" cstate="print"/>
          <a:srcRect/>
          <a:stretch>
            <a:fillRect/>
          </a:stretch>
        </p:blipFill>
        <p:spPr bwMode="auto">
          <a:xfrm>
            <a:off x="214282" y="714357"/>
            <a:ext cx="8572560" cy="2519380"/>
          </a:xfrm>
          <a:prstGeom prst="rect">
            <a:avLst/>
          </a:prstGeom>
          <a:noFill/>
          <a:ln w="9525">
            <a:noFill/>
            <a:miter lim="800000"/>
            <a:headEnd/>
            <a:tailEnd/>
          </a:ln>
          <a:effectLst/>
        </p:spPr>
      </p:pic>
      <p:sp>
        <p:nvSpPr>
          <p:cNvPr id="7" name="TextBox 6"/>
          <p:cNvSpPr txBox="1"/>
          <p:nvPr/>
        </p:nvSpPr>
        <p:spPr>
          <a:xfrm>
            <a:off x="214282" y="3357562"/>
            <a:ext cx="8429684" cy="646331"/>
          </a:xfrm>
          <a:prstGeom prst="rect">
            <a:avLst/>
          </a:prstGeom>
          <a:noFill/>
        </p:spPr>
        <p:txBody>
          <a:bodyPr wrap="square" rtlCol="0">
            <a:spAutoFit/>
          </a:bodyPr>
          <a:lstStyle/>
          <a:p>
            <a:r>
              <a:rPr lang="en-US" dirty="0" smtClean="0"/>
              <a:t>5.  Clicking on Create will show the below screen. Click on “UPLOAD NOW” to upload your own website</a:t>
            </a:r>
            <a:endParaRPr lang="en-US" dirty="0"/>
          </a:p>
        </p:txBody>
      </p:sp>
      <p:pic>
        <p:nvPicPr>
          <p:cNvPr id="10245" name="Picture 5" descr="C:\Users\Knowgate.user10\Desktop\New folder\joomla\cpanel\9.png"/>
          <p:cNvPicPr>
            <a:picLocks noChangeAspect="1" noChangeArrowheads="1"/>
          </p:cNvPicPr>
          <p:nvPr/>
        </p:nvPicPr>
        <p:blipFill>
          <a:blip r:embed="rId3" cstate="print"/>
          <a:srcRect/>
          <a:stretch>
            <a:fillRect/>
          </a:stretch>
        </p:blipFill>
        <p:spPr bwMode="auto">
          <a:xfrm>
            <a:off x="357158" y="3929066"/>
            <a:ext cx="8286808" cy="27860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6.  Click on “Upload Files”</a:t>
            </a:r>
            <a:endParaRPr lang="en-IN" b="1" dirty="0"/>
          </a:p>
        </p:txBody>
      </p:sp>
      <p:pic>
        <p:nvPicPr>
          <p:cNvPr id="11266" name="Picture 2" descr="C:\Users\Knowgate.user10\Desktop\New folder\joomla\cpanel\11.png"/>
          <p:cNvPicPr>
            <a:picLocks noChangeAspect="1" noChangeArrowheads="1"/>
          </p:cNvPicPr>
          <p:nvPr/>
        </p:nvPicPr>
        <p:blipFill>
          <a:blip r:embed="rId2" cstate="print"/>
          <a:srcRect/>
          <a:stretch>
            <a:fillRect/>
          </a:stretch>
        </p:blipFill>
        <p:spPr bwMode="auto">
          <a:xfrm>
            <a:off x="285720" y="642918"/>
            <a:ext cx="8358245" cy="2771794"/>
          </a:xfrm>
          <a:prstGeom prst="rect">
            <a:avLst/>
          </a:prstGeom>
          <a:noFill/>
        </p:spPr>
      </p:pic>
      <p:sp>
        <p:nvSpPr>
          <p:cNvPr id="5" name="TextBox 4"/>
          <p:cNvSpPr txBox="1"/>
          <p:nvPr/>
        </p:nvSpPr>
        <p:spPr>
          <a:xfrm>
            <a:off x="285720" y="3429000"/>
            <a:ext cx="3857652" cy="369332"/>
          </a:xfrm>
          <a:prstGeom prst="rect">
            <a:avLst/>
          </a:prstGeom>
          <a:noFill/>
        </p:spPr>
        <p:txBody>
          <a:bodyPr wrap="square" rtlCol="0">
            <a:spAutoFit/>
          </a:bodyPr>
          <a:lstStyle/>
          <a:p>
            <a:r>
              <a:rPr lang="en-US" dirty="0" smtClean="0"/>
              <a:t>7.  Click on “Upload files now”</a:t>
            </a:r>
            <a:endParaRPr lang="en-US" dirty="0"/>
          </a:p>
        </p:txBody>
      </p:sp>
      <p:pic>
        <p:nvPicPr>
          <p:cNvPr id="11268" name="Picture 4"/>
          <p:cNvPicPr>
            <a:picLocks noChangeAspect="1" noChangeArrowheads="1"/>
          </p:cNvPicPr>
          <p:nvPr/>
        </p:nvPicPr>
        <p:blipFill>
          <a:blip r:embed="rId3" cstate="print"/>
          <a:srcRect/>
          <a:stretch>
            <a:fillRect/>
          </a:stretch>
        </p:blipFill>
        <p:spPr bwMode="auto">
          <a:xfrm>
            <a:off x="214282" y="3857628"/>
            <a:ext cx="8358246" cy="2660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86874" cy="5857916"/>
          </a:xfrm>
        </p:spPr>
        <p:txBody>
          <a:bodyPr>
            <a:normAutofit/>
          </a:bodyPr>
          <a:lstStyle/>
          <a:p>
            <a:pPr marL="0" indent="0">
              <a:buNone/>
            </a:pPr>
            <a:r>
              <a:rPr lang="en-IN" sz="2000" dirty="0" smtClean="0"/>
              <a:t>8.  Click on the shown icon under </a:t>
            </a:r>
            <a:r>
              <a:rPr lang="en-IN" sz="2000" dirty="0" err="1" smtClean="0"/>
              <a:t>public_html</a:t>
            </a:r>
            <a:r>
              <a:rPr lang="en-IN" sz="2000" dirty="0" smtClean="0"/>
              <a:t> folder and Upload files of </a:t>
            </a:r>
            <a:r>
              <a:rPr lang="en-IN" sz="2000" dirty="0" err="1" smtClean="0"/>
              <a:t>Joomla</a:t>
            </a:r>
            <a:r>
              <a:rPr lang="en-IN" sz="2000" dirty="0" smtClean="0"/>
              <a:t> Package as shown;  </a:t>
            </a:r>
            <a:endParaRPr lang="en-IN" b="1" dirty="0"/>
          </a:p>
        </p:txBody>
      </p:sp>
      <p:pic>
        <p:nvPicPr>
          <p:cNvPr id="12290" name="Picture 2" descr="C:\Users\Knowgate.user10\Desktop\New folder\joomla\cpanel\13.png"/>
          <p:cNvPicPr>
            <a:picLocks noChangeAspect="1" noChangeArrowheads="1"/>
          </p:cNvPicPr>
          <p:nvPr/>
        </p:nvPicPr>
        <p:blipFill>
          <a:blip r:embed="rId2" cstate="print"/>
          <a:srcRect/>
          <a:stretch>
            <a:fillRect/>
          </a:stretch>
        </p:blipFill>
        <p:spPr bwMode="auto">
          <a:xfrm>
            <a:off x="214282" y="857232"/>
            <a:ext cx="8715436" cy="1747133"/>
          </a:xfrm>
          <a:prstGeom prst="rect">
            <a:avLst/>
          </a:prstGeom>
          <a:noFill/>
        </p:spPr>
      </p:pic>
      <p:pic>
        <p:nvPicPr>
          <p:cNvPr id="12291" name="Picture 3"/>
          <p:cNvPicPr>
            <a:picLocks noChangeAspect="1" noChangeArrowheads="1"/>
          </p:cNvPicPr>
          <p:nvPr/>
        </p:nvPicPr>
        <p:blipFill>
          <a:blip r:embed="rId3" cstate="print"/>
          <a:srcRect/>
          <a:stretch>
            <a:fillRect/>
          </a:stretch>
        </p:blipFill>
        <p:spPr bwMode="auto">
          <a:xfrm>
            <a:off x="214282" y="2786058"/>
            <a:ext cx="4572000" cy="3286148"/>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4857752" y="2857496"/>
            <a:ext cx="4078706" cy="3214710"/>
          </a:xfrm>
          <a:prstGeom prst="rect">
            <a:avLst/>
          </a:prstGeom>
          <a:noFill/>
          <a:ln w="9525">
            <a:noFill/>
            <a:miter lim="800000"/>
            <a:headEnd/>
            <a:tailEnd/>
          </a:ln>
          <a:effectLst/>
        </p:spPr>
      </p:pic>
      <p:sp>
        <p:nvSpPr>
          <p:cNvPr id="7" name="TextBox 6"/>
          <p:cNvSpPr txBox="1"/>
          <p:nvPr/>
        </p:nvSpPr>
        <p:spPr>
          <a:xfrm>
            <a:off x="285720" y="6215082"/>
            <a:ext cx="2857520" cy="369332"/>
          </a:xfrm>
          <a:prstGeom prst="rect">
            <a:avLst/>
          </a:prstGeom>
          <a:noFill/>
        </p:spPr>
        <p:txBody>
          <a:bodyPr wrap="square" rtlCol="0">
            <a:spAutoFit/>
          </a:bodyPr>
          <a:lstStyle/>
          <a:p>
            <a:r>
              <a:rPr lang="en-US" dirty="0" smtClean="0"/>
              <a:t>9. Click on UPLOAD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10.  Extract </a:t>
            </a:r>
            <a:r>
              <a:rPr lang="en-IN" sz="2000" dirty="0" err="1" smtClean="0"/>
              <a:t>joomla</a:t>
            </a:r>
            <a:r>
              <a:rPr lang="en-IN" sz="2000" dirty="0" smtClean="0"/>
              <a:t> package file uploaded under </a:t>
            </a:r>
            <a:r>
              <a:rPr lang="en-IN" sz="2000" dirty="0" err="1" smtClean="0"/>
              <a:t>public_html</a:t>
            </a:r>
            <a:r>
              <a:rPr lang="en-IN" sz="2000" dirty="0" smtClean="0"/>
              <a:t> folder :</a:t>
            </a:r>
            <a:endParaRPr lang="en-IN" b="1" dirty="0"/>
          </a:p>
        </p:txBody>
      </p:sp>
      <p:pic>
        <p:nvPicPr>
          <p:cNvPr id="13314" name="Picture 2"/>
          <p:cNvPicPr>
            <a:picLocks noChangeAspect="1" noChangeArrowheads="1"/>
          </p:cNvPicPr>
          <p:nvPr/>
        </p:nvPicPr>
        <p:blipFill>
          <a:blip r:embed="rId2" cstate="print"/>
          <a:srcRect/>
          <a:stretch>
            <a:fillRect/>
          </a:stretch>
        </p:blipFill>
        <p:spPr bwMode="auto">
          <a:xfrm>
            <a:off x="357158" y="642919"/>
            <a:ext cx="8072494" cy="2556069"/>
          </a:xfrm>
          <a:prstGeom prst="rect">
            <a:avLst/>
          </a:prstGeom>
          <a:noFill/>
          <a:ln w="9525">
            <a:noFill/>
            <a:miter lim="800000"/>
            <a:headEnd/>
            <a:tailEnd/>
          </a:ln>
          <a:effectLst/>
        </p:spPr>
      </p:pic>
      <p:sp>
        <p:nvSpPr>
          <p:cNvPr id="7" name="TextBox 6"/>
          <p:cNvSpPr txBox="1"/>
          <p:nvPr/>
        </p:nvSpPr>
        <p:spPr>
          <a:xfrm>
            <a:off x="357158" y="3214686"/>
            <a:ext cx="8501122" cy="369332"/>
          </a:xfrm>
          <a:prstGeom prst="rect">
            <a:avLst/>
          </a:prstGeom>
          <a:noFill/>
        </p:spPr>
        <p:txBody>
          <a:bodyPr wrap="square" rtlCol="0">
            <a:spAutoFit/>
          </a:bodyPr>
          <a:lstStyle/>
          <a:p>
            <a:r>
              <a:rPr lang="en-US" dirty="0" smtClean="0"/>
              <a:t>11.  Create new database on previous browser tab before installing </a:t>
            </a:r>
            <a:r>
              <a:rPr lang="en-US" dirty="0" err="1" smtClean="0"/>
              <a:t>Joomla</a:t>
            </a:r>
            <a:r>
              <a:rPr lang="en-US" dirty="0" smtClean="0"/>
              <a:t> on web server</a:t>
            </a:r>
            <a:endParaRPr lang="en-US" dirty="0"/>
          </a:p>
        </p:txBody>
      </p:sp>
      <p:pic>
        <p:nvPicPr>
          <p:cNvPr id="13315" name="Picture 3" descr="C:\Users\Knowgate.user10\Desktop\New folder\joomla\cpanel\15.png"/>
          <p:cNvPicPr>
            <a:picLocks noChangeAspect="1" noChangeArrowheads="1"/>
          </p:cNvPicPr>
          <p:nvPr/>
        </p:nvPicPr>
        <p:blipFill>
          <a:blip r:embed="rId3" cstate="print"/>
          <a:srcRect/>
          <a:stretch>
            <a:fillRect/>
          </a:stretch>
        </p:blipFill>
        <p:spPr bwMode="auto">
          <a:xfrm>
            <a:off x="285720" y="3604695"/>
            <a:ext cx="8286808" cy="309264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12.  Click on “New Database”</a:t>
            </a:r>
            <a:endParaRPr lang="en-IN" b="1" dirty="0"/>
          </a:p>
        </p:txBody>
      </p:sp>
      <p:pic>
        <p:nvPicPr>
          <p:cNvPr id="14338" name="Picture 2"/>
          <p:cNvPicPr>
            <a:picLocks noChangeAspect="1" noChangeArrowheads="1"/>
          </p:cNvPicPr>
          <p:nvPr/>
        </p:nvPicPr>
        <p:blipFill>
          <a:blip r:embed="rId2" cstate="print"/>
          <a:srcRect/>
          <a:stretch>
            <a:fillRect/>
          </a:stretch>
        </p:blipFill>
        <p:spPr bwMode="auto">
          <a:xfrm>
            <a:off x="214282" y="571480"/>
            <a:ext cx="8572560" cy="2999015"/>
          </a:xfrm>
          <a:prstGeom prst="rect">
            <a:avLst/>
          </a:prstGeom>
          <a:noFill/>
          <a:ln w="9525">
            <a:noFill/>
            <a:miter lim="800000"/>
            <a:headEnd/>
            <a:tailEnd/>
          </a:ln>
          <a:effectLst/>
        </p:spPr>
      </p:pic>
      <p:sp>
        <p:nvSpPr>
          <p:cNvPr id="7" name="TextBox 6"/>
          <p:cNvSpPr txBox="1"/>
          <p:nvPr/>
        </p:nvSpPr>
        <p:spPr>
          <a:xfrm>
            <a:off x="214282" y="3714752"/>
            <a:ext cx="4143404" cy="369332"/>
          </a:xfrm>
          <a:prstGeom prst="rect">
            <a:avLst/>
          </a:prstGeom>
          <a:noFill/>
        </p:spPr>
        <p:txBody>
          <a:bodyPr wrap="square" rtlCol="0">
            <a:spAutoFit/>
          </a:bodyPr>
          <a:lstStyle/>
          <a:p>
            <a:r>
              <a:rPr lang="en-US" dirty="0" smtClean="0"/>
              <a:t>13.  Provide details for creating database</a:t>
            </a:r>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3143240" y="4000504"/>
            <a:ext cx="5572164" cy="2691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2000240"/>
            <a:ext cx="8229600" cy="4643470"/>
          </a:xfrm>
        </p:spPr>
        <p:txBody>
          <a:bodyPr>
            <a:normAutofit/>
          </a:bodyPr>
          <a:lstStyle/>
          <a:p>
            <a:pPr marL="0" indent="0" algn="just">
              <a:buNone/>
              <a:tabLst>
                <a:tab pos="0" algn="l"/>
              </a:tabLst>
            </a:pPr>
            <a:r>
              <a:rPr lang="en-US" sz="2000" dirty="0" err="1" smtClean="0"/>
              <a:t>Joomla</a:t>
            </a:r>
            <a:r>
              <a:rPr lang="en-US" sz="2000" dirty="0" smtClean="0"/>
              <a:t> is a </a:t>
            </a:r>
            <a:r>
              <a:rPr lang="en-US" sz="2000" b="1" dirty="0" smtClean="0"/>
              <a:t>free and open-source content management system (CMS) </a:t>
            </a:r>
            <a:r>
              <a:rPr lang="en-US" sz="2000" dirty="0" smtClean="0"/>
              <a:t>for publishing web content. It is built on a model–view–controller web application framework that can be used independently of the CMS.</a:t>
            </a:r>
          </a:p>
          <a:p>
            <a:pPr marL="0" indent="0" algn="just">
              <a:buNone/>
              <a:tabLst>
                <a:tab pos="0" algn="l"/>
              </a:tabLst>
            </a:pPr>
            <a:r>
              <a:rPr lang="en-US" sz="2000" dirty="0" err="1" smtClean="0"/>
              <a:t>Joomla</a:t>
            </a:r>
            <a:r>
              <a:rPr lang="en-US" sz="2000" dirty="0" smtClean="0"/>
              <a:t> is written in </a:t>
            </a:r>
            <a:r>
              <a:rPr lang="en-US" sz="2000" b="1" dirty="0" smtClean="0"/>
              <a:t>PHP</a:t>
            </a:r>
            <a:r>
              <a:rPr lang="en-US" sz="2000" dirty="0" smtClean="0"/>
              <a:t>, uses </a:t>
            </a:r>
            <a:r>
              <a:rPr lang="en-US" sz="2000" b="1" dirty="0" smtClean="0"/>
              <a:t>object-oriented programming (OOP) </a:t>
            </a:r>
            <a:r>
              <a:rPr lang="en-US" sz="2000" dirty="0" smtClean="0"/>
              <a:t>techniques (since version 1.5) and software design patterns, stores data in a </a:t>
            </a:r>
            <a:r>
              <a:rPr lang="en-US" sz="2000" b="1" dirty="0" err="1" smtClean="0"/>
              <a:t>MySQL</a:t>
            </a:r>
            <a:r>
              <a:rPr lang="en-US" sz="2000" dirty="0" smtClean="0"/>
              <a:t>, </a:t>
            </a:r>
            <a:r>
              <a:rPr lang="en-US" sz="2000" b="1" dirty="0" smtClean="0"/>
              <a:t>MS SQL</a:t>
            </a:r>
            <a:r>
              <a:rPr lang="en-US" sz="2000" dirty="0" smtClean="0"/>
              <a:t> (since version 2.5), or </a:t>
            </a:r>
            <a:r>
              <a:rPr lang="en-US" sz="2000" b="1" dirty="0" err="1" smtClean="0"/>
              <a:t>PostgreSQL</a:t>
            </a:r>
            <a:r>
              <a:rPr lang="en-US" sz="2000" dirty="0" smtClean="0"/>
              <a:t> (since version 3.0) database, and includes features such as page caching, RSS feeds, printable versions of pages, news flashes, blogs, search, and support for language internationalization.</a:t>
            </a:r>
          </a:p>
          <a:p>
            <a:pPr marL="0" indent="0" algn="just">
              <a:buNone/>
              <a:tabLst>
                <a:tab pos="0" algn="l"/>
              </a:tabLst>
            </a:pPr>
            <a:r>
              <a:rPr lang="en-US" sz="2000" dirty="0" smtClean="0"/>
              <a:t>As of June 2018, Joomla! has been downloaded over </a:t>
            </a:r>
            <a:r>
              <a:rPr lang="en-US" sz="2000" b="1" dirty="0" smtClean="0"/>
              <a:t>94 million times</a:t>
            </a:r>
            <a:r>
              <a:rPr lang="en-US" sz="2000" dirty="0" smtClean="0"/>
              <a:t>. Over 8,000 free and commercial extensions are available from the official Joomla! Extension Directory, and more are available from other sources. It is estimated to be the second most used content management system on the Internet.</a:t>
            </a:r>
          </a:p>
          <a:p>
            <a:pPr>
              <a:buNone/>
            </a:pPr>
            <a:endParaRPr lang="en-IN" dirty="0"/>
          </a:p>
        </p:txBody>
      </p:sp>
      <p:sp>
        <p:nvSpPr>
          <p:cNvPr id="14" name="Horizontal Scroll 1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INTRODUCTION</a:t>
            </a:r>
            <a:endParaRPr lang="en-IN"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14.  Database created . </a:t>
            </a:r>
            <a:endParaRPr lang="en-IN" b="1" dirty="0"/>
          </a:p>
        </p:txBody>
      </p:sp>
      <p:pic>
        <p:nvPicPr>
          <p:cNvPr id="15364" name="Picture 4" descr="C:\Users\Knowgate.user10\Desktop\New folder\joomla\cpanel\18.png"/>
          <p:cNvPicPr>
            <a:picLocks noChangeAspect="1" noChangeArrowheads="1"/>
          </p:cNvPicPr>
          <p:nvPr/>
        </p:nvPicPr>
        <p:blipFill>
          <a:blip r:embed="rId2" cstate="print"/>
          <a:srcRect/>
          <a:stretch>
            <a:fillRect/>
          </a:stretch>
        </p:blipFill>
        <p:spPr bwMode="auto">
          <a:xfrm>
            <a:off x="251862" y="858505"/>
            <a:ext cx="8638012" cy="485651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844" y="214290"/>
            <a:ext cx="8572560" cy="923330"/>
          </a:xfrm>
          <a:prstGeom prst="rect">
            <a:avLst/>
          </a:prstGeom>
          <a:noFill/>
        </p:spPr>
        <p:txBody>
          <a:bodyPr wrap="square" rtlCol="0">
            <a:spAutoFit/>
          </a:bodyPr>
          <a:lstStyle/>
          <a:p>
            <a:r>
              <a:rPr lang="en-IN" dirty="0" smtClean="0"/>
              <a:t>15. Click on provided website link and add the name of extracted folder after URL  (here </a:t>
            </a:r>
            <a:r>
              <a:rPr lang="en-US" dirty="0" smtClean="0">
                <a:hlinkClick r:id="rId2"/>
              </a:rPr>
              <a:t>joomlawebsite123.000webhostapp.com/</a:t>
            </a:r>
            <a:r>
              <a:rPr lang="en-US" dirty="0" err="1" smtClean="0">
                <a:hlinkClick r:id="rId2"/>
              </a:rPr>
              <a:t>Joomla</a:t>
            </a:r>
            <a:r>
              <a:rPr lang="en-US" dirty="0" smtClean="0">
                <a:hlinkClick r:id="rId2"/>
              </a:rPr>
              <a:t>)</a:t>
            </a:r>
            <a:r>
              <a:rPr lang="en-US" dirty="0" smtClean="0"/>
              <a:t>  </a:t>
            </a:r>
          </a:p>
          <a:p>
            <a:r>
              <a:rPr lang="en-US" dirty="0" smtClean="0"/>
              <a:t>It has 3 tabs : Configuration, Database and Overview.  Fill the required details.</a:t>
            </a:r>
            <a:endParaRPr lang="en-US" dirty="0"/>
          </a:p>
        </p:txBody>
      </p:sp>
      <p:pic>
        <p:nvPicPr>
          <p:cNvPr id="5" name="Content Placeholder 3"/>
          <p:cNvPicPr>
            <a:picLocks noGrp="1"/>
          </p:cNvPicPr>
          <p:nvPr>
            <p:ph idx="1"/>
          </p:nvPr>
        </p:nvPicPr>
        <p:blipFill>
          <a:blip r:embed="rId3" cstate="print"/>
          <a:stretch>
            <a:fillRect/>
          </a:stretch>
        </p:blipFill>
        <p:spPr bwMode="auto">
          <a:xfrm>
            <a:off x="357158" y="1214422"/>
            <a:ext cx="8215370" cy="52149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Fill the required details in Database tab. </a:t>
            </a:r>
            <a:endParaRPr lang="en-IN" b="1" dirty="0"/>
          </a:p>
        </p:txBody>
      </p:sp>
      <p:pic>
        <p:nvPicPr>
          <p:cNvPr id="5" name="Content Placeholder 3"/>
          <p:cNvPicPr>
            <a:picLocks/>
          </p:cNvPicPr>
          <p:nvPr/>
        </p:nvPicPr>
        <p:blipFill>
          <a:blip r:embed="rId2" cstate="print"/>
          <a:stretch>
            <a:fillRect/>
          </a:stretch>
        </p:blipFill>
        <p:spPr bwMode="auto">
          <a:xfrm>
            <a:off x="357158" y="785794"/>
            <a:ext cx="8215370" cy="56436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Fill the required details in Overview tab and Click on </a:t>
            </a:r>
            <a:r>
              <a:rPr lang="en-IN" sz="2000" b="1" dirty="0" smtClean="0"/>
              <a:t>“Install”</a:t>
            </a:r>
            <a:endParaRPr lang="en-IN" b="1" dirty="0"/>
          </a:p>
        </p:txBody>
      </p:sp>
      <p:pic>
        <p:nvPicPr>
          <p:cNvPr id="5" name="Content Placeholder 3"/>
          <p:cNvPicPr>
            <a:picLocks/>
          </p:cNvPicPr>
          <p:nvPr/>
        </p:nvPicPr>
        <p:blipFill>
          <a:blip r:embed="rId2" cstate="print"/>
          <a:stretch>
            <a:fillRect/>
          </a:stretch>
        </p:blipFill>
        <p:spPr bwMode="auto">
          <a:xfrm>
            <a:off x="428596" y="642918"/>
            <a:ext cx="8215370" cy="56436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Click on “Remote Installation Folder”</a:t>
            </a:r>
            <a:endParaRPr lang="en-IN" dirty="0"/>
          </a:p>
        </p:txBody>
      </p:sp>
      <p:pic>
        <p:nvPicPr>
          <p:cNvPr id="4" name="Picture 3"/>
          <p:cNvPicPr/>
          <p:nvPr/>
        </p:nvPicPr>
        <p:blipFill>
          <a:blip r:embed="rId2" cstate="print">
            <a:extLst>
              <a:ext uri="{28A0092B-C50C-407E-A947-70E740481C1C}"/>
            </a:extLst>
          </a:blip>
          <a:srcRect/>
          <a:stretch>
            <a:fillRect/>
          </a:stretch>
        </p:blipFill>
        <p:spPr bwMode="auto">
          <a:xfrm>
            <a:off x="214282" y="857232"/>
            <a:ext cx="8643966" cy="3143272"/>
          </a:xfrm>
          <a:prstGeom prst="rect">
            <a:avLst/>
          </a:prstGeom>
          <a:noFill/>
        </p:spPr>
      </p:pic>
      <p:sp>
        <p:nvSpPr>
          <p:cNvPr id="6" name="TextBox 5"/>
          <p:cNvSpPr txBox="1"/>
          <p:nvPr/>
        </p:nvSpPr>
        <p:spPr>
          <a:xfrm>
            <a:off x="214282" y="4357694"/>
            <a:ext cx="8358246" cy="646331"/>
          </a:xfrm>
          <a:prstGeom prst="rect">
            <a:avLst/>
          </a:prstGeom>
          <a:noFill/>
        </p:spPr>
        <p:txBody>
          <a:bodyPr wrap="square" rtlCol="0">
            <a:spAutoFit/>
          </a:bodyPr>
          <a:lstStyle/>
          <a:p>
            <a:r>
              <a:rPr lang="en-US" dirty="0" smtClean="0"/>
              <a:t>For site View, Click on “Site” and for Admin Panel/Dashboard view, Click on “Administrator”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472518" cy="357190"/>
          </a:xfrm>
        </p:spPr>
        <p:txBody>
          <a:bodyPr>
            <a:normAutofit fontScale="92500" lnSpcReduction="10000"/>
          </a:bodyPr>
          <a:lstStyle/>
          <a:p>
            <a:pPr marL="0" indent="0">
              <a:buNone/>
            </a:pPr>
            <a:r>
              <a:rPr lang="en-IN" sz="2000" dirty="0" smtClean="0"/>
              <a:t>Admin Panel</a:t>
            </a:r>
            <a:endParaRPr lang="en-IN" b="1" dirty="0"/>
          </a:p>
        </p:txBody>
      </p:sp>
      <p:pic>
        <p:nvPicPr>
          <p:cNvPr id="16386" name="Picture 2"/>
          <p:cNvPicPr>
            <a:picLocks noChangeAspect="1" noChangeArrowheads="1"/>
          </p:cNvPicPr>
          <p:nvPr/>
        </p:nvPicPr>
        <p:blipFill>
          <a:blip r:embed="rId2" cstate="print"/>
          <a:srcRect/>
          <a:stretch>
            <a:fillRect/>
          </a:stretch>
        </p:blipFill>
        <p:spPr bwMode="auto">
          <a:xfrm>
            <a:off x="285720" y="428604"/>
            <a:ext cx="8501122" cy="3000396"/>
          </a:xfrm>
          <a:prstGeom prst="rect">
            <a:avLst/>
          </a:prstGeom>
          <a:noFill/>
          <a:ln w="9525">
            <a:noFill/>
            <a:miter lim="800000"/>
            <a:headEnd/>
            <a:tailEnd/>
          </a:ln>
          <a:effectLst/>
        </p:spPr>
      </p:pic>
      <p:sp>
        <p:nvSpPr>
          <p:cNvPr id="6" name="TextBox 5"/>
          <p:cNvSpPr txBox="1"/>
          <p:nvPr/>
        </p:nvSpPr>
        <p:spPr>
          <a:xfrm>
            <a:off x="285720" y="3500438"/>
            <a:ext cx="1928826" cy="369332"/>
          </a:xfrm>
          <a:prstGeom prst="rect">
            <a:avLst/>
          </a:prstGeom>
          <a:noFill/>
        </p:spPr>
        <p:txBody>
          <a:bodyPr wrap="square" rtlCol="0">
            <a:spAutoFit/>
          </a:bodyPr>
          <a:lstStyle/>
          <a:p>
            <a:r>
              <a:rPr lang="en-US" dirty="0" smtClean="0"/>
              <a:t>Site View</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285720" y="3857006"/>
            <a:ext cx="8501122" cy="2786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a:buNone/>
            </a:pPr>
            <a:endParaRPr lang="en-IN" dirty="0" smtClean="0"/>
          </a:p>
          <a:p>
            <a:pPr>
              <a:buNone/>
            </a:pPr>
            <a:endParaRPr lang="en-IN" dirty="0" smtClean="0"/>
          </a:p>
          <a:p>
            <a:pPr>
              <a:buNone/>
            </a:pPr>
            <a:endParaRPr lang="en-IN" dirty="0" smtClean="0"/>
          </a:p>
          <a:p>
            <a:pPr>
              <a:buNone/>
            </a:pPr>
            <a:r>
              <a:rPr lang="en-IN" sz="2400" dirty="0" smtClean="0"/>
              <a:t>  </a:t>
            </a:r>
            <a:r>
              <a:rPr lang="en-IN" sz="2000" b="1" u="sng" dirty="0" smtClean="0"/>
              <a:t>DOWNLOAD JOOMLA</a:t>
            </a:r>
            <a:r>
              <a:rPr lang="en-IN" sz="2000" u="sng" dirty="0" smtClean="0"/>
              <a:t> </a:t>
            </a:r>
            <a:r>
              <a:rPr lang="en-IN" dirty="0" smtClean="0"/>
              <a:t/>
            </a:r>
            <a:br>
              <a:rPr lang="en-IN" dirty="0" smtClean="0"/>
            </a:br>
            <a:r>
              <a:rPr lang="en-IN" sz="2000" dirty="0"/>
              <a:t>When you open the link </a:t>
            </a:r>
            <a:r>
              <a:rPr lang="en-IN" sz="2000" dirty="0">
                <a:hlinkClick r:id="rId2"/>
              </a:rPr>
              <a:t>http://www.joomla.org/download.html</a:t>
            </a:r>
            <a:r>
              <a:rPr lang="en-IN" sz="2000" dirty="0"/>
              <a:t>, you will get to see a screen as below:</a:t>
            </a:r>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STANDARD INSTALLATION</a:t>
            </a:r>
            <a:endParaRPr lang="en-IN" sz="4000" dirty="0"/>
          </a:p>
        </p:txBody>
      </p:sp>
      <p:sp>
        <p:nvSpPr>
          <p:cNvPr id="5" name="TextBox 4"/>
          <p:cNvSpPr txBox="1"/>
          <p:nvPr/>
        </p:nvSpPr>
        <p:spPr>
          <a:xfrm>
            <a:off x="714348" y="5715016"/>
            <a:ext cx="7858180" cy="954107"/>
          </a:xfrm>
          <a:prstGeom prst="rect">
            <a:avLst/>
          </a:prstGeom>
          <a:noFill/>
        </p:spPr>
        <p:txBody>
          <a:bodyPr wrap="square" rtlCol="0">
            <a:spAutoFit/>
          </a:bodyPr>
          <a:lstStyle/>
          <a:p>
            <a:r>
              <a:rPr lang="en-IN" sz="2000" b="1" u="sng" dirty="0" smtClean="0"/>
              <a:t>DOWNLOAD WAMP SERVER</a:t>
            </a:r>
            <a:r>
              <a:rPr lang="en-IN" dirty="0" smtClean="0"/>
              <a:t/>
            </a:r>
            <a:br>
              <a:rPr lang="en-IN" dirty="0" smtClean="0"/>
            </a:br>
            <a:r>
              <a:rPr lang="en-IN" dirty="0" smtClean="0"/>
              <a:t>Go to the link  </a:t>
            </a:r>
            <a:r>
              <a:rPr lang="en-IN" dirty="0" smtClean="0">
                <a:hlinkClick r:id="rId3"/>
              </a:rPr>
              <a:t>http://www.wampserver.com/en/</a:t>
            </a:r>
            <a:r>
              <a:rPr lang="en-IN" dirty="0" smtClean="0"/>
              <a:t>  to download latest version (32 bit or 64 bit) of WAMP server and install it.</a:t>
            </a:r>
          </a:p>
        </p:txBody>
      </p:sp>
      <p:pic>
        <p:nvPicPr>
          <p:cNvPr id="1026" name="Picture 2"/>
          <p:cNvPicPr>
            <a:picLocks noChangeAspect="1" noChangeArrowheads="1"/>
          </p:cNvPicPr>
          <p:nvPr/>
        </p:nvPicPr>
        <p:blipFill>
          <a:blip r:embed="rId4" cstate="print"/>
          <a:srcRect/>
          <a:stretch>
            <a:fillRect/>
          </a:stretch>
        </p:blipFill>
        <p:spPr bwMode="auto">
          <a:xfrm>
            <a:off x="857224" y="3000372"/>
            <a:ext cx="7500990" cy="27240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286544"/>
          </a:xfrm>
        </p:spPr>
        <p:txBody>
          <a:bodyPr>
            <a:normAutofit fontScale="92500" lnSpcReduction="20000"/>
          </a:bodyPr>
          <a:lstStyle/>
          <a:p>
            <a:pPr algn="ctr">
              <a:buNone/>
            </a:pPr>
            <a:r>
              <a:rPr lang="en-IN" dirty="0" smtClean="0"/>
              <a:t>    </a:t>
            </a:r>
            <a:r>
              <a:rPr lang="en-IN" b="1" u="sng" dirty="0" smtClean="0"/>
              <a:t>STEPS FOR INSTALLATION OF JOOMLA IN WINDOWS</a:t>
            </a:r>
            <a:endParaRPr lang="en-IN" dirty="0" smtClean="0"/>
          </a:p>
          <a:p>
            <a:pPr marL="0" indent="0" algn="just">
              <a:buNone/>
            </a:pPr>
            <a:r>
              <a:rPr lang="en-IN" sz="2200" dirty="0" smtClean="0"/>
              <a:t>To download </a:t>
            </a:r>
            <a:r>
              <a:rPr lang="en-IN" sz="2200" dirty="0"/>
              <a:t>the </a:t>
            </a:r>
            <a:r>
              <a:rPr lang="en-IN" sz="2200" dirty="0" err="1"/>
              <a:t>Joomla</a:t>
            </a:r>
            <a:r>
              <a:rPr lang="en-IN" sz="2200" dirty="0"/>
              <a:t> zip file from the official </a:t>
            </a:r>
            <a:r>
              <a:rPr lang="en-IN" sz="2200" dirty="0" smtClean="0"/>
              <a:t>site, Click on </a:t>
            </a:r>
            <a:r>
              <a:rPr lang="en-IN" sz="2200" b="1" dirty="0" smtClean="0"/>
              <a:t>“Download </a:t>
            </a:r>
            <a:r>
              <a:rPr lang="en-IN" sz="2200" b="1" dirty="0" err="1" smtClean="0"/>
              <a:t>Joomla</a:t>
            </a:r>
            <a:r>
              <a:rPr lang="en-IN" sz="2200" b="1" dirty="0" smtClean="0"/>
              <a:t>”</a:t>
            </a:r>
            <a:r>
              <a:rPr lang="en-IN" sz="2200" dirty="0" smtClean="0"/>
              <a:t> option</a:t>
            </a:r>
          </a:p>
          <a:p>
            <a:pPr marL="0" indent="0" algn="just">
              <a:buNone/>
            </a:pPr>
            <a:r>
              <a:rPr lang="en-IN" sz="2200" dirty="0" smtClean="0"/>
              <a:t>				OR </a:t>
            </a:r>
          </a:p>
          <a:p>
            <a:pPr marL="0" indent="0" algn="just">
              <a:buNone/>
            </a:pPr>
            <a:r>
              <a:rPr lang="en-IN" sz="2200" dirty="0" smtClean="0"/>
              <a:t>To update the </a:t>
            </a:r>
            <a:r>
              <a:rPr lang="en-IN" sz="2200" dirty="0"/>
              <a:t>files of your previous version, then click on </a:t>
            </a:r>
            <a:r>
              <a:rPr lang="en-IN" sz="2200" b="1" dirty="0" smtClean="0"/>
              <a:t>“Upgrade Package” </a:t>
            </a:r>
            <a:r>
              <a:rPr lang="en-IN" sz="2200" dirty="0" smtClean="0"/>
              <a:t>option.</a:t>
            </a:r>
            <a:endParaRPr lang="en-IN" sz="2200" dirty="0"/>
          </a:p>
          <a:p>
            <a:pPr marL="0" indent="0">
              <a:buNone/>
            </a:pPr>
            <a:r>
              <a:rPr lang="en-IN" sz="2200" b="1" dirty="0"/>
              <a:t>Create Store </a:t>
            </a:r>
            <a:r>
              <a:rPr lang="en-IN" sz="2200" b="1" dirty="0" smtClean="0"/>
              <a:t>Database</a:t>
            </a:r>
            <a:r>
              <a:rPr lang="en-IN" sz="2200" dirty="0"/>
              <a:t> </a:t>
            </a:r>
            <a:r>
              <a:rPr lang="en-IN" sz="2200" dirty="0" smtClean="0"/>
              <a:t/>
            </a:r>
            <a:br>
              <a:rPr lang="en-IN" sz="2200" dirty="0" smtClean="0"/>
            </a:br>
            <a:r>
              <a:rPr lang="en-IN" sz="2200" dirty="0" err="1"/>
              <a:t>Joomla</a:t>
            </a:r>
            <a:r>
              <a:rPr lang="en-IN" sz="2200" dirty="0"/>
              <a:t> requires </a:t>
            </a:r>
            <a:r>
              <a:rPr lang="en-IN" sz="2200" dirty="0" err="1"/>
              <a:t>MySQL</a:t>
            </a:r>
            <a:r>
              <a:rPr lang="en-IN" sz="2200" dirty="0"/>
              <a:t> database. So create a new empty database and </a:t>
            </a:r>
            <a:r>
              <a:rPr lang="en-IN" sz="2200" dirty="0" smtClean="0"/>
              <a:t>provide username and password </a:t>
            </a:r>
            <a:r>
              <a:rPr lang="en-IN" sz="2200" dirty="0"/>
              <a:t>(for e.g. User as "root" and password as "root" or else you can set as per your convenience) for </a:t>
            </a:r>
            <a:r>
              <a:rPr lang="en-IN" sz="2200" dirty="0" err="1"/>
              <a:t>Joomla</a:t>
            </a:r>
            <a:r>
              <a:rPr lang="en-IN" sz="2200" dirty="0" smtClean="0"/>
              <a:t>.</a:t>
            </a:r>
            <a:r>
              <a:rPr lang="en-IN" sz="2200" dirty="0"/>
              <a:t> </a:t>
            </a:r>
          </a:p>
          <a:p>
            <a:pPr marL="0" lvl="0" indent="0" algn="just">
              <a:buNone/>
            </a:pPr>
            <a:r>
              <a:rPr lang="en-IN" sz="2200" dirty="0" smtClean="0"/>
              <a:t> After </a:t>
            </a:r>
            <a:r>
              <a:rPr lang="en-IN" sz="2200" dirty="0"/>
              <a:t>following the above step, you can continue with the installation </a:t>
            </a:r>
            <a:r>
              <a:rPr lang="en-IN" sz="2200" dirty="0" smtClean="0"/>
              <a:t>process of </a:t>
            </a:r>
            <a:r>
              <a:rPr lang="en-IN" sz="2200" dirty="0" err="1" smtClean="0"/>
              <a:t>Joomla</a:t>
            </a:r>
            <a:r>
              <a:rPr lang="en-IN" sz="2200" dirty="0" smtClean="0"/>
              <a:t>.</a:t>
            </a:r>
            <a:endParaRPr lang="en-IN" sz="2200" dirty="0"/>
          </a:p>
          <a:p>
            <a:pPr>
              <a:buNone/>
            </a:pPr>
            <a:r>
              <a:rPr lang="en-IN" sz="2200" dirty="0"/>
              <a:t> </a:t>
            </a:r>
            <a:r>
              <a:rPr lang="en-IN" sz="2200" b="1" dirty="0" smtClean="0"/>
              <a:t>Set </a:t>
            </a:r>
            <a:r>
              <a:rPr lang="en-IN" sz="2200" b="1" dirty="0"/>
              <a:t>Up Wizard</a:t>
            </a:r>
            <a:endParaRPr lang="en-IN" sz="2200" dirty="0"/>
          </a:p>
          <a:p>
            <a:pPr algn="just"/>
            <a:r>
              <a:rPr lang="en-IN" sz="2200" b="1" dirty="0"/>
              <a:t>Step (1): </a:t>
            </a:r>
            <a:r>
              <a:rPr lang="en-IN" sz="2200" dirty="0" smtClean="0"/>
              <a:t>Create a folder in (C://wamp/www) or /</a:t>
            </a:r>
            <a:r>
              <a:rPr lang="en-IN" sz="2200" dirty="0" err="1" smtClean="0"/>
              <a:t>var</a:t>
            </a:r>
            <a:r>
              <a:rPr lang="en-IN" sz="2200" dirty="0" smtClean="0"/>
              <a:t>/www/html(In case </a:t>
            </a:r>
            <a:r>
              <a:rPr lang="en-IN" sz="2200" dirty="0" err="1" smtClean="0"/>
              <a:t>linux</a:t>
            </a:r>
            <a:r>
              <a:rPr lang="en-IN" sz="2200" dirty="0" smtClean="0"/>
              <a:t>)</a:t>
            </a:r>
          </a:p>
          <a:p>
            <a:pPr algn="just"/>
            <a:r>
              <a:rPr lang="en-IN" sz="2200" b="1" dirty="0" smtClean="0"/>
              <a:t>Step (2) : </a:t>
            </a:r>
            <a:r>
              <a:rPr lang="en-IN" sz="2200" dirty="0" smtClean="0"/>
              <a:t>Copy and Extract </a:t>
            </a:r>
            <a:r>
              <a:rPr lang="en-IN" sz="2200" dirty="0"/>
              <a:t>the </a:t>
            </a:r>
            <a:r>
              <a:rPr lang="en-IN" sz="2200" dirty="0" smtClean="0"/>
              <a:t>downloaded/given </a:t>
            </a:r>
            <a:r>
              <a:rPr lang="en-IN" sz="2200" dirty="0" err="1"/>
              <a:t>Joomla</a:t>
            </a:r>
            <a:r>
              <a:rPr lang="en-IN" sz="2200" dirty="0"/>
              <a:t> folder </a:t>
            </a:r>
            <a:r>
              <a:rPr lang="en-IN" sz="2200" dirty="0" smtClean="0"/>
              <a:t>under the created directory</a:t>
            </a:r>
            <a:endParaRPr lang="en-IN" sz="2200" dirty="0"/>
          </a:p>
          <a:p>
            <a:pPr algn="just"/>
            <a:r>
              <a:rPr lang="en-IN" sz="2200" b="1" dirty="0"/>
              <a:t>Step </a:t>
            </a:r>
            <a:r>
              <a:rPr lang="en-IN" sz="2200" b="1" dirty="0" smtClean="0"/>
              <a:t>(3): </a:t>
            </a:r>
            <a:r>
              <a:rPr lang="en-IN" sz="2200" dirty="0"/>
              <a:t>Open your browser and navigate to your </a:t>
            </a:r>
            <a:r>
              <a:rPr lang="en-IN" sz="2200" dirty="0" err="1"/>
              <a:t>Joomla</a:t>
            </a:r>
            <a:r>
              <a:rPr lang="en-IN" sz="2200" dirty="0"/>
              <a:t> file path, then you will get the</a:t>
            </a:r>
            <a:r>
              <a:rPr lang="en-IN" sz="2200" b="1" dirty="0"/>
              <a:t> </a:t>
            </a:r>
            <a:r>
              <a:rPr lang="en-IN" sz="2200" dirty="0"/>
              <a:t>first screen of the </a:t>
            </a:r>
            <a:r>
              <a:rPr lang="en-IN" sz="2200" dirty="0" err="1"/>
              <a:t>Joomla</a:t>
            </a:r>
            <a:r>
              <a:rPr lang="en-IN" sz="2200" dirty="0"/>
              <a:t> installer as shown in the following screen. </a:t>
            </a:r>
          </a:p>
          <a:p>
            <a:pPr>
              <a:buNone/>
            </a:pPr>
            <a:r>
              <a:rPr lang="en-IN" sz="2200" dirty="0" smtClean="0"/>
              <a:t>      In our case the path is </a:t>
            </a:r>
            <a:r>
              <a:rPr lang="en-IN" sz="2200" b="1" dirty="0" err="1" smtClean="0"/>
              <a:t>localhost</a:t>
            </a:r>
            <a:r>
              <a:rPr lang="en-IN" sz="2200" b="1" dirty="0" smtClean="0"/>
              <a:t>/&lt; </a:t>
            </a:r>
            <a:r>
              <a:rPr lang="en-IN" sz="2200" b="1" dirty="0" err="1" smtClean="0"/>
              <a:t>Your_joomla_created_folder_name</a:t>
            </a:r>
            <a:r>
              <a:rPr lang="en-IN" sz="2200" b="1" dirty="0" smtClean="0"/>
              <a:t>&gt;</a:t>
            </a:r>
            <a:endParaRPr lang="en-IN" sz="2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543956" cy="6000792"/>
          </a:xfrm>
        </p:spPr>
        <p:txBody>
          <a:bodyPr>
            <a:noAutofit/>
          </a:bodyPr>
          <a:lstStyle/>
          <a:p>
            <a:pPr>
              <a:buNone/>
            </a:pPr>
            <a:r>
              <a:rPr lang="en-IN" sz="2000" dirty="0"/>
              <a:t>It contains the following fields</a:t>
            </a:r>
            <a:r>
              <a:rPr lang="en-IN" sz="2000" dirty="0" smtClean="0"/>
              <a:t>:</a:t>
            </a:r>
            <a:endParaRPr lang="en-IN" sz="2000" dirty="0"/>
          </a:p>
          <a:p>
            <a:r>
              <a:rPr lang="en-IN" sz="2000" b="1" dirty="0" smtClean="0"/>
              <a:t>Site Name</a:t>
            </a:r>
            <a:r>
              <a:rPr lang="en-IN" sz="2000" dirty="0" smtClean="0"/>
              <a:t>: Enter the name of the site which you are going to create in </a:t>
            </a:r>
            <a:r>
              <a:rPr lang="en-IN" sz="2000" dirty="0" err="1" smtClean="0"/>
              <a:t>Joomla</a:t>
            </a:r>
            <a:r>
              <a:rPr lang="en-IN" sz="2000" dirty="0" smtClean="0"/>
              <a:t>.</a:t>
            </a:r>
          </a:p>
          <a:p>
            <a:r>
              <a:rPr lang="en-IN" sz="2000" b="1" dirty="0" smtClean="0"/>
              <a:t>Description</a:t>
            </a:r>
            <a:r>
              <a:rPr lang="en-IN" sz="2000" dirty="0" smtClean="0"/>
              <a:t>: Add a small description about your site.</a:t>
            </a:r>
          </a:p>
          <a:p>
            <a:r>
              <a:rPr lang="en-IN" sz="2000" b="1" dirty="0" smtClean="0"/>
              <a:t>Admin Email</a:t>
            </a:r>
            <a:r>
              <a:rPr lang="en-IN" sz="2000" dirty="0" smtClean="0"/>
              <a:t>: Enter your email address which helps to recover our password or</a:t>
            </a:r>
            <a:r>
              <a:rPr lang="en-IN" sz="2000" b="1" dirty="0" smtClean="0"/>
              <a:t> </a:t>
            </a:r>
            <a:r>
              <a:rPr lang="en-IN" sz="2000" dirty="0" smtClean="0"/>
              <a:t>any update.</a:t>
            </a:r>
          </a:p>
          <a:p>
            <a:r>
              <a:rPr lang="en-IN" sz="2000" b="1" dirty="0" smtClean="0"/>
              <a:t>Admin Username</a:t>
            </a:r>
            <a:r>
              <a:rPr lang="en-IN" sz="2000" dirty="0" smtClean="0"/>
              <a:t>: Enter the username as per your choice while logging into</a:t>
            </a:r>
            <a:r>
              <a:rPr lang="en-IN" sz="2000" b="1" dirty="0" smtClean="0"/>
              <a:t> </a:t>
            </a:r>
            <a:r>
              <a:rPr lang="en-IN" sz="2000" dirty="0" err="1" smtClean="0"/>
              <a:t>Joomla</a:t>
            </a:r>
            <a:r>
              <a:rPr lang="en-IN" sz="2000" dirty="0" smtClean="0"/>
              <a:t>.</a:t>
            </a:r>
          </a:p>
          <a:p>
            <a:r>
              <a:rPr lang="en-IN" sz="2000" b="1" dirty="0" smtClean="0"/>
              <a:t>Admin </a:t>
            </a:r>
            <a:r>
              <a:rPr lang="en-IN" sz="2000" b="1" dirty="0"/>
              <a:t>Password</a:t>
            </a:r>
            <a:r>
              <a:rPr lang="en-IN" sz="2000" dirty="0"/>
              <a:t>: Enter password to protect your site</a:t>
            </a:r>
            <a:r>
              <a:rPr lang="en-IN" sz="2000" dirty="0" smtClean="0"/>
              <a:t>.</a:t>
            </a:r>
            <a:endParaRPr lang="en-IN" sz="2000" dirty="0"/>
          </a:p>
          <a:p>
            <a:r>
              <a:rPr lang="en-IN" sz="2000" b="1" dirty="0" smtClean="0"/>
              <a:t>Site </a:t>
            </a:r>
            <a:r>
              <a:rPr lang="en-IN" sz="2000" b="1" dirty="0"/>
              <a:t>Offline</a:t>
            </a:r>
            <a:r>
              <a:rPr lang="en-IN" sz="2000" dirty="0"/>
              <a:t>: It </a:t>
            </a:r>
            <a:r>
              <a:rPr lang="en-IN" sz="2000" dirty="0" smtClean="0"/>
              <a:t>specifies </a:t>
            </a:r>
            <a:r>
              <a:rPr lang="en-IN" sz="2000" dirty="0"/>
              <a:t>whether your site should be offline or online after</a:t>
            </a:r>
            <a:r>
              <a:rPr lang="en-IN" sz="2000" b="1" dirty="0"/>
              <a:t> </a:t>
            </a:r>
            <a:r>
              <a:rPr lang="en-IN" sz="2000" dirty="0"/>
              <a:t>completion of installation by clicking on Yes/No</a:t>
            </a:r>
            <a:r>
              <a:rPr lang="en-IN" sz="2000" dirty="0" smtClean="0"/>
              <a:t>.</a:t>
            </a:r>
            <a:endParaRPr lang="en-IN" sz="2000" dirty="0"/>
          </a:p>
          <a:p>
            <a:pPr>
              <a:buNone/>
            </a:pPr>
            <a:r>
              <a:rPr lang="en-IN" sz="2000" dirty="0" smtClean="0"/>
              <a:t>After filling all the information, click on the Next button.</a:t>
            </a:r>
          </a:p>
          <a:p>
            <a:pPr>
              <a:buNone/>
            </a:pPr>
            <a:endParaRPr lang="en-IN" sz="2000" dirty="0" smtClean="0"/>
          </a:p>
          <a:p>
            <a:pPr>
              <a:buNone/>
            </a:pPr>
            <a:r>
              <a:rPr lang="en-IN" sz="2000" b="1" dirty="0" smtClean="0"/>
              <a:t>Step (4): </a:t>
            </a:r>
            <a:r>
              <a:rPr lang="en-IN" sz="2000" dirty="0"/>
              <a:t>Here, you have to enter the information about the MYSQL database as seen in</a:t>
            </a:r>
            <a:r>
              <a:rPr lang="en-IN" sz="2000" b="1" dirty="0"/>
              <a:t> </a:t>
            </a:r>
            <a:r>
              <a:rPr lang="en-IN" sz="2000" dirty="0"/>
              <a:t>the screen below.</a:t>
            </a:r>
          </a:p>
          <a:p>
            <a:pPr>
              <a:buNone/>
            </a:pPr>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071678"/>
            <a:ext cx="3357586" cy="4214842"/>
          </a:xfrm>
        </p:spPr>
        <p:txBody>
          <a:bodyPr>
            <a:normAutofit/>
          </a:bodyPr>
          <a:lstStyle/>
          <a:p>
            <a:pPr marL="0" indent="0" algn="just">
              <a:buNone/>
            </a:pPr>
            <a:r>
              <a:rPr lang="en-IN" sz="2000" dirty="0" err="1" smtClean="0"/>
              <a:t>Joomla</a:t>
            </a:r>
            <a:r>
              <a:rPr lang="en-IN" sz="2000" dirty="0" smtClean="0"/>
              <a:t> </a:t>
            </a:r>
            <a:r>
              <a:rPr lang="en-IN" sz="2000" dirty="0"/>
              <a:t>is based on </a:t>
            </a:r>
            <a:r>
              <a:rPr lang="en-IN" sz="2000" b="1" dirty="0"/>
              <a:t>Mambo</a:t>
            </a:r>
            <a:r>
              <a:rPr lang="en-IN" sz="2000" dirty="0"/>
              <a:t> CMS which was developed by an Australian company in 2001 and initially released on </a:t>
            </a:r>
            <a:r>
              <a:rPr lang="en-IN" sz="2000" b="1" i="1" dirty="0"/>
              <a:t>August 17, 2005</a:t>
            </a:r>
            <a:r>
              <a:rPr lang="en-IN" sz="2000" dirty="0"/>
              <a:t>. The official version of </a:t>
            </a:r>
            <a:r>
              <a:rPr lang="en-IN" sz="2000" dirty="0" err="1"/>
              <a:t>Joomla</a:t>
            </a:r>
            <a:r>
              <a:rPr lang="en-IN" sz="2000" dirty="0"/>
              <a:t> 1.0 was released on </a:t>
            </a:r>
            <a:r>
              <a:rPr lang="en-IN" sz="2000" b="1" i="1" dirty="0"/>
              <a:t>September 22, 2005</a:t>
            </a:r>
            <a:r>
              <a:rPr lang="en-IN" sz="2000" b="1" dirty="0"/>
              <a:t>.</a:t>
            </a:r>
          </a:p>
          <a:p>
            <a:pPr marL="0" indent="0" algn="just">
              <a:buNone/>
            </a:pPr>
            <a:r>
              <a:rPr lang="en-US" sz="2000" dirty="0" smtClean="0"/>
              <a:t>The latest version Joomla </a:t>
            </a:r>
            <a:r>
              <a:rPr lang="en-US" sz="2000" b="1" dirty="0" smtClean="0"/>
              <a:t>3.8.10</a:t>
            </a:r>
            <a:r>
              <a:rPr lang="en-US" sz="2000" dirty="0" smtClean="0"/>
              <a:t> was released on </a:t>
            </a:r>
            <a:r>
              <a:rPr lang="en-US" sz="2000" b="1" dirty="0" smtClean="0"/>
              <a:t>June 26, 2018.</a:t>
            </a:r>
            <a:endParaRPr lang="en-IN" sz="2000" b="1"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HISTORY</a:t>
            </a:r>
            <a:endParaRPr lang="en-IN" sz="4000" dirty="0"/>
          </a:p>
        </p:txBody>
      </p:sp>
      <p:graphicFrame>
        <p:nvGraphicFramePr>
          <p:cNvPr id="6" name="Table 5"/>
          <p:cNvGraphicFramePr>
            <a:graphicFrameLocks noGrp="1"/>
          </p:cNvGraphicFramePr>
          <p:nvPr/>
        </p:nvGraphicFramePr>
        <p:xfrm>
          <a:off x="4143372" y="2147664"/>
          <a:ext cx="4572032" cy="3657600"/>
        </p:xfrm>
        <a:graphic>
          <a:graphicData uri="http://schemas.openxmlformats.org/drawingml/2006/table">
            <a:tbl>
              <a:tblPr firstRow="1" bandRow="1">
                <a:tableStyleId>{5C22544A-7EE6-4342-B048-85BDC9FD1C3A}</a:tableStyleId>
              </a:tblPr>
              <a:tblGrid>
                <a:gridCol w="2286016"/>
                <a:gridCol w="2286016"/>
              </a:tblGrid>
              <a:tr h="362685">
                <a:tc>
                  <a:txBody>
                    <a:bodyPr/>
                    <a:lstStyle/>
                    <a:p>
                      <a:pPr algn="ctr"/>
                      <a:r>
                        <a:rPr lang="en-US" dirty="0"/>
                        <a:t>Version</a:t>
                      </a:r>
                    </a:p>
                  </a:txBody>
                  <a:tcPr anchor="ctr"/>
                </a:tc>
                <a:tc>
                  <a:txBody>
                    <a:bodyPr/>
                    <a:lstStyle/>
                    <a:p>
                      <a:pPr algn="ctr"/>
                      <a:r>
                        <a:rPr lang="en-US"/>
                        <a:t>Release date</a:t>
                      </a:r>
                    </a:p>
                  </a:txBody>
                  <a:tcPr anchor="ctr"/>
                </a:tc>
              </a:tr>
              <a:tr h="362685">
                <a:tc>
                  <a:txBody>
                    <a:bodyPr/>
                    <a:lstStyle/>
                    <a:p>
                      <a:pPr algn="ctr"/>
                      <a:r>
                        <a:rPr lang="en-US" dirty="0"/>
                        <a:t>3.0</a:t>
                      </a:r>
                    </a:p>
                  </a:txBody>
                  <a:tcPr anchor="ctr"/>
                </a:tc>
                <a:tc>
                  <a:txBody>
                    <a:bodyPr/>
                    <a:lstStyle/>
                    <a:p>
                      <a:r>
                        <a:rPr lang="en-US"/>
                        <a:t>September 27, 2012</a:t>
                      </a:r>
                    </a:p>
                  </a:txBody>
                  <a:tcPr anchor="ctr"/>
                </a:tc>
              </a:tr>
              <a:tr h="362685">
                <a:tc>
                  <a:txBody>
                    <a:bodyPr/>
                    <a:lstStyle/>
                    <a:p>
                      <a:pPr algn="ctr"/>
                      <a:r>
                        <a:rPr lang="en-US" dirty="0"/>
                        <a:t>3.1</a:t>
                      </a:r>
                    </a:p>
                  </a:txBody>
                  <a:tcPr anchor="ctr"/>
                </a:tc>
                <a:tc>
                  <a:txBody>
                    <a:bodyPr/>
                    <a:lstStyle/>
                    <a:p>
                      <a:r>
                        <a:rPr lang="en-US"/>
                        <a:t>April 24, 2013</a:t>
                      </a:r>
                    </a:p>
                  </a:txBody>
                  <a:tcPr anchor="ctr"/>
                </a:tc>
              </a:tr>
              <a:tr h="362685">
                <a:tc>
                  <a:txBody>
                    <a:bodyPr/>
                    <a:lstStyle/>
                    <a:p>
                      <a:pPr algn="ctr"/>
                      <a:r>
                        <a:rPr lang="en-US" dirty="0"/>
                        <a:t>3.2</a:t>
                      </a:r>
                    </a:p>
                  </a:txBody>
                  <a:tcPr anchor="ctr"/>
                </a:tc>
                <a:tc>
                  <a:txBody>
                    <a:bodyPr/>
                    <a:lstStyle/>
                    <a:p>
                      <a:r>
                        <a:rPr lang="en-US"/>
                        <a:t>November 6, 2013</a:t>
                      </a:r>
                    </a:p>
                  </a:txBody>
                  <a:tcPr anchor="ctr"/>
                </a:tc>
              </a:tr>
              <a:tr h="362685">
                <a:tc>
                  <a:txBody>
                    <a:bodyPr/>
                    <a:lstStyle/>
                    <a:p>
                      <a:pPr algn="ctr"/>
                      <a:r>
                        <a:rPr lang="en-US" dirty="0"/>
                        <a:t>3.3</a:t>
                      </a:r>
                    </a:p>
                  </a:txBody>
                  <a:tcPr anchor="ctr"/>
                </a:tc>
                <a:tc>
                  <a:txBody>
                    <a:bodyPr/>
                    <a:lstStyle/>
                    <a:p>
                      <a:r>
                        <a:rPr lang="en-US"/>
                        <a:t>April 30, 2014</a:t>
                      </a:r>
                    </a:p>
                  </a:txBody>
                  <a:tcPr anchor="ctr"/>
                </a:tc>
              </a:tr>
              <a:tr h="362685">
                <a:tc>
                  <a:txBody>
                    <a:bodyPr/>
                    <a:lstStyle/>
                    <a:p>
                      <a:pPr algn="ctr"/>
                      <a:r>
                        <a:rPr lang="en-US" dirty="0"/>
                        <a:t>3.4</a:t>
                      </a:r>
                    </a:p>
                  </a:txBody>
                  <a:tcPr anchor="ctr"/>
                </a:tc>
                <a:tc>
                  <a:txBody>
                    <a:bodyPr/>
                    <a:lstStyle/>
                    <a:p>
                      <a:r>
                        <a:rPr lang="en-US" dirty="0"/>
                        <a:t>February 24, 2015</a:t>
                      </a:r>
                    </a:p>
                  </a:txBody>
                  <a:tcPr anchor="ctr"/>
                </a:tc>
              </a:tr>
              <a:tr h="362685">
                <a:tc>
                  <a:txBody>
                    <a:bodyPr/>
                    <a:lstStyle/>
                    <a:p>
                      <a:pPr algn="ctr"/>
                      <a:r>
                        <a:rPr lang="en-US"/>
                        <a:t>3.5</a:t>
                      </a:r>
                    </a:p>
                  </a:txBody>
                  <a:tcPr anchor="ctr"/>
                </a:tc>
                <a:tc>
                  <a:txBody>
                    <a:bodyPr/>
                    <a:lstStyle/>
                    <a:p>
                      <a:r>
                        <a:rPr lang="en-US" dirty="0"/>
                        <a:t>March 21, 2016</a:t>
                      </a:r>
                    </a:p>
                  </a:txBody>
                  <a:tcPr anchor="ctr"/>
                </a:tc>
              </a:tr>
              <a:tr h="362685">
                <a:tc>
                  <a:txBody>
                    <a:bodyPr/>
                    <a:lstStyle/>
                    <a:p>
                      <a:pPr algn="ctr"/>
                      <a:r>
                        <a:rPr lang="en-US"/>
                        <a:t>3.6</a:t>
                      </a:r>
                    </a:p>
                  </a:txBody>
                  <a:tcPr anchor="ctr"/>
                </a:tc>
                <a:tc>
                  <a:txBody>
                    <a:bodyPr/>
                    <a:lstStyle/>
                    <a:p>
                      <a:r>
                        <a:rPr lang="en-US" dirty="0"/>
                        <a:t>July 12, </a:t>
                      </a:r>
                      <a:r>
                        <a:rPr lang="en-US" dirty="0" smtClean="0"/>
                        <a:t>2016</a:t>
                      </a:r>
                    </a:p>
                  </a:txBody>
                  <a:tcPr anchor="ctr"/>
                </a:tc>
              </a:tr>
              <a:tr h="362685">
                <a:tc>
                  <a:txBody>
                    <a:bodyPr/>
                    <a:lstStyle/>
                    <a:p>
                      <a:pPr algn="ctr"/>
                      <a:r>
                        <a:rPr lang="en-US" dirty="0" smtClean="0"/>
                        <a:t>3.7</a:t>
                      </a:r>
                      <a:endParaRPr lang="en-US" dirty="0"/>
                    </a:p>
                  </a:txBody>
                  <a:tcPr anchor="ctr"/>
                </a:tc>
                <a:tc>
                  <a:txBody>
                    <a:bodyPr/>
                    <a:lstStyle/>
                    <a:p>
                      <a:r>
                        <a:rPr lang="en-US" dirty="0" smtClean="0"/>
                        <a:t>April</a:t>
                      </a:r>
                      <a:r>
                        <a:rPr lang="en-US" baseline="0" dirty="0" smtClean="0"/>
                        <a:t> 25</a:t>
                      </a:r>
                      <a:r>
                        <a:rPr lang="en-US" dirty="0" smtClean="0"/>
                        <a:t>, 2017</a:t>
                      </a:r>
                    </a:p>
                  </a:txBody>
                  <a:tcPr anchor="ctr"/>
                </a:tc>
              </a:tr>
              <a:tr h="362685">
                <a:tc>
                  <a:txBody>
                    <a:bodyPr/>
                    <a:lstStyle/>
                    <a:p>
                      <a:pPr algn="ctr"/>
                      <a:r>
                        <a:rPr lang="en-US" dirty="0" smtClean="0"/>
                        <a:t>3.8</a:t>
                      </a:r>
                      <a:endParaRPr lang="en-US" dirty="0"/>
                    </a:p>
                  </a:txBody>
                  <a:tcPr anchor="ctr"/>
                </a:tc>
                <a:tc>
                  <a:txBody>
                    <a:bodyPr/>
                    <a:lstStyle/>
                    <a:p>
                      <a:r>
                        <a:rPr lang="en-US" dirty="0" smtClean="0"/>
                        <a:t>September 19,</a:t>
                      </a:r>
                      <a:r>
                        <a:rPr lang="en-US" baseline="0" dirty="0" smtClean="0"/>
                        <a:t> 2017</a:t>
                      </a:r>
                      <a:endParaRPr lang="en-US" dirty="0" smtClean="0"/>
                    </a:p>
                  </a:txBody>
                  <a:tcPr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256713"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549066"/>
          </a:xfrm>
        </p:spPr>
        <p:txBody>
          <a:bodyPr>
            <a:normAutofit fontScale="47500" lnSpcReduction="20000"/>
          </a:bodyPr>
          <a:lstStyle/>
          <a:p>
            <a:pPr>
              <a:buNone/>
            </a:pPr>
            <a:endParaRPr lang="en-IN" dirty="0" smtClean="0"/>
          </a:p>
          <a:p>
            <a:pPr lvl="0">
              <a:lnSpc>
                <a:spcPct val="120000"/>
              </a:lnSpc>
            </a:pPr>
            <a:r>
              <a:rPr lang="en-IN" sz="4200" b="1" dirty="0" smtClean="0"/>
              <a:t>Database Type: </a:t>
            </a:r>
            <a:r>
              <a:rPr lang="en-IN" sz="4200" dirty="0" smtClean="0"/>
              <a:t>Select your database type. By default it will be </a:t>
            </a:r>
            <a:r>
              <a:rPr lang="en-IN" sz="4200" smtClean="0"/>
              <a:t>MySQL.</a:t>
            </a:r>
            <a:endParaRPr lang="en-IN" sz="4200" dirty="0" smtClean="0"/>
          </a:p>
          <a:p>
            <a:pPr lvl="0">
              <a:lnSpc>
                <a:spcPct val="120000"/>
              </a:lnSpc>
            </a:pPr>
            <a:r>
              <a:rPr lang="en-IN" sz="4200" b="1" dirty="0" smtClean="0"/>
              <a:t>Host Name: </a:t>
            </a:r>
            <a:r>
              <a:rPr lang="en-IN" sz="4200" dirty="0" smtClean="0"/>
              <a:t>Write the host name, by default it will be </a:t>
            </a:r>
            <a:r>
              <a:rPr lang="en-IN" sz="4200" dirty="0" err="1" smtClean="0"/>
              <a:t>localhost</a:t>
            </a:r>
            <a:r>
              <a:rPr lang="en-IN" sz="4200" dirty="0" smtClean="0"/>
              <a:t>.</a:t>
            </a:r>
          </a:p>
          <a:p>
            <a:pPr lvl="0">
              <a:lnSpc>
                <a:spcPct val="120000"/>
              </a:lnSpc>
            </a:pPr>
            <a:r>
              <a:rPr lang="en-IN" sz="4200" b="1" dirty="0" smtClean="0"/>
              <a:t>Username: </a:t>
            </a:r>
            <a:r>
              <a:rPr lang="en-IN" sz="4200" dirty="0" smtClean="0"/>
              <a:t>Enter the user name of your </a:t>
            </a:r>
            <a:r>
              <a:rPr lang="en-IN" sz="4200" dirty="0" err="1" smtClean="0"/>
              <a:t>MySQL</a:t>
            </a:r>
            <a:r>
              <a:rPr lang="en-IN" sz="4200" dirty="0" smtClean="0"/>
              <a:t> database.</a:t>
            </a:r>
          </a:p>
          <a:p>
            <a:pPr lvl="0">
              <a:lnSpc>
                <a:spcPct val="120000"/>
              </a:lnSpc>
            </a:pPr>
            <a:r>
              <a:rPr lang="en-IN" sz="4200" b="1" dirty="0" smtClean="0"/>
              <a:t>Password: </a:t>
            </a:r>
            <a:r>
              <a:rPr lang="en-IN" sz="4200" dirty="0" smtClean="0"/>
              <a:t>Enter the password which you had set for </a:t>
            </a:r>
            <a:r>
              <a:rPr lang="en-IN" sz="4200" dirty="0" err="1" smtClean="0"/>
              <a:t>MySQL</a:t>
            </a:r>
            <a:r>
              <a:rPr lang="en-IN" sz="4200" dirty="0" smtClean="0"/>
              <a:t> Database.</a:t>
            </a:r>
          </a:p>
          <a:p>
            <a:pPr lvl="0">
              <a:lnSpc>
                <a:spcPct val="120000"/>
              </a:lnSpc>
            </a:pPr>
            <a:r>
              <a:rPr lang="en-IN" sz="4200" b="1" dirty="0" smtClean="0"/>
              <a:t>Database Name: </a:t>
            </a:r>
            <a:r>
              <a:rPr lang="en-IN" sz="4200" dirty="0" smtClean="0"/>
              <a:t>Enter the database name which you have created in </a:t>
            </a:r>
            <a:r>
              <a:rPr lang="en-IN" sz="4200" dirty="0" err="1" smtClean="0"/>
              <a:t>MySQL</a:t>
            </a:r>
            <a:r>
              <a:rPr lang="en-IN" sz="4200" b="1" dirty="0" smtClean="0"/>
              <a:t> </a:t>
            </a:r>
            <a:r>
              <a:rPr lang="en-IN" sz="4200" dirty="0" smtClean="0"/>
              <a:t>database for </a:t>
            </a:r>
            <a:r>
              <a:rPr lang="en-IN" sz="4200" dirty="0" err="1" smtClean="0"/>
              <a:t>Joomla</a:t>
            </a:r>
            <a:r>
              <a:rPr lang="en-IN" sz="4200" dirty="0" smtClean="0"/>
              <a:t>. </a:t>
            </a:r>
          </a:p>
          <a:p>
            <a:pPr lvl="0">
              <a:lnSpc>
                <a:spcPct val="120000"/>
              </a:lnSpc>
            </a:pPr>
            <a:r>
              <a:rPr lang="en-IN" sz="4200" b="1" dirty="0" smtClean="0"/>
              <a:t>Table Prefix: </a:t>
            </a:r>
            <a:r>
              <a:rPr lang="en-IN" sz="4200" dirty="0" smtClean="0"/>
              <a:t>It is used to add prefix in the database tables which helps to run</a:t>
            </a:r>
            <a:r>
              <a:rPr lang="en-IN" sz="4200" b="1" dirty="0" smtClean="0"/>
              <a:t> </a:t>
            </a:r>
            <a:r>
              <a:rPr lang="en-IN" sz="4200" dirty="0" smtClean="0"/>
              <a:t>multiple sites on the same database. It takes the default value. </a:t>
            </a:r>
          </a:p>
          <a:p>
            <a:pPr lvl="0">
              <a:lnSpc>
                <a:spcPct val="120000"/>
              </a:lnSpc>
            </a:pPr>
            <a:r>
              <a:rPr lang="en-IN" sz="4200" b="1" dirty="0" smtClean="0"/>
              <a:t>Old Database Process: </a:t>
            </a:r>
            <a:r>
              <a:rPr lang="en-IN" sz="4200" dirty="0" smtClean="0"/>
              <a:t>It gives two options</a:t>
            </a:r>
            <a:r>
              <a:rPr lang="en-IN" sz="4200" b="1" dirty="0" smtClean="0"/>
              <a:t> Backup </a:t>
            </a:r>
            <a:r>
              <a:rPr lang="en-IN" sz="4200" dirty="0" smtClean="0"/>
              <a:t>or</a:t>
            </a:r>
            <a:r>
              <a:rPr lang="en-IN" sz="4200" b="1" dirty="0" smtClean="0"/>
              <a:t> Remove</a:t>
            </a:r>
            <a:r>
              <a:rPr lang="en-IN" sz="4200" dirty="0" smtClean="0"/>
              <a:t>. If you had</a:t>
            </a:r>
            <a:r>
              <a:rPr lang="en-IN" sz="4200" b="1" dirty="0" smtClean="0"/>
              <a:t> </a:t>
            </a:r>
            <a:r>
              <a:rPr lang="en-IN" sz="4200" dirty="0" smtClean="0"/>
              <a:t>already created a database then you can either remove it or select the backup option to create a backup of your whole database information.</a:t>
            </a:r>
          </a:p>
          <a:p>
            <a:pPr>
              <a:lnSpc>
                <a:spcPct val="120000"/>
              </a:lnSpc>
              <a:buNone/>
            </a:pPr>
            <a:r>
              <a:rPr lang="en-IN" sz="4200" dirty="0" smtClean="0"/>
              <a:t> After filling all information, click on Next button.</a:t>
            </a:r>
          </a:p>
          <a:p>
            <a:pPr>
              <a:buNone/>
            </a:pPr>
            <a:r>
              <a:rPr lang="en-IN" sz="4200" dirty="0"/>
              <a:t> </a:t>
            </a:r>
          </a:p>
          <a:p>
            <a:pPr>
              <a:buNone/>
            </a:pPr>
            <a:r>
              <a:rPr lang="en-IN" sz="4200" b="1" dirty="0" smtClean="0"/>
              <a:t>Step (5): </a:t>
            </a:r>
            <a:r>
              <a:rPr lang="en-IN" sz="4200" dirty="0" smtClean="0"/>
              <a:t>In this step, you will be on last page of the installation process</a:t>
            </a:r>
            <a:endParaRPr lang="en-IN" sz="4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1"/>
            <a:ext cx="8229600" cy="5072097"/>
          </a:xfrm>
        </p:spPr>
        <p:txBody>
          <a:bodyPr>
            <a:normAutofit/>
          </a:bodyPr>
          <a:lstStyle/>
          <a:p>
            <a:pPr>
              <a:buNone/>
            </a:pPr>
            <a:r>
              <a:rPr lang="en-IN" sz="2000" dirty="0"/>
              <a:t>Here you can view all the information added to </a:t>
            </a:r>
            <a:r>
              <a:rPr lang="en-IN" sz="2000" dirty="0" err="1"/>
              <a:t>Joomla</a:t>
            </a:r>
            <a:r>
              <a:rPr lang="en-IN" sz="2000" dirty="0" smtClean="0"/>
              <a:t>.</a:t>
            </a:r>
            <a:endParaRPr lang="en-IN" sz="2000" dirty="0"/>
          </a:p>
          <a:p>
            <a:pPr>
              <a:buNone/>
            </a:pPr>
            <a:r>
              <a:rPr lang="en-IN" sz="2000" dirty="0"/>
              <a:t>Choose </a:t>
            </a:r>
            <a:r>
              <a:rPr lang="en-IN" sz="2000" b="1" dirty="0"/>
              <a:t>Default English (GB) Sample Data</a:t>
            </a:r>
            <a:r>
              <a:rPr lang="en-IN" sz="2000" dirty="0"/>
              <a:t> as an example to build your website and click on </a:t>
            </a:r>
            <a:r>
              <a:rPr lang="en-IN" sz="2000" b="1" dirty="0"/>
              <a:t>Install</a:t>
            </a:r>
            <a:r>
              <a:rPr lang="en-IN" sz="2000" dirty="0"/>
              <a:t> button</a:t>
            </a:r>
            <a:r>
              <a:rPr lang="en-IN" sz="2200" dirty="0" smtClean="0"/>
              <a:t>.</a:t>
            </a:r>
            <a:r>
              <a:rPr lang="en-IN" dirty="0"/>
              <a:t> </a:t>
            </a:r>
          </a:p>
          <a:p>
            <a:pPr>
              <a:buNone/>
            </a:pPr>
            <a:r>
              <a:rPr lang="en-IN" sz="2000" b="1" dirty="0"/>
              <a:t>Step </a:t>
            </a:r>
            <a:r>
              <a:rPr lang="en-IN" sz="2000" b="1" dirty="0" smtClean="0"/>
              <a:t>(6): </a:t>
            </a:r>
            <a:r>
              <a:rPr lang="en-IN" sz="2000" dirty="0"/>
              <a:t>Next, you can see that </a:t>
            </a:r>
            <a:r>
              <a:rPr lang="en-IN" sz="2000" dirty="0" err="1"/>
              <a:t>Joomla</a:t>
            </a:r>
            <a:r>
              <a:rPr lang="en-IN" sz="2000" dirty="0"/>
              <a:t> starts the installation process on your machine</a:t>
            </a:r>
          </a:p>
        </p:txBody>
      </p:sp>
      <p:pic>
        <p:nvPicPr>
          <p:cNvPr id="4" name="Picture 3"/>
          <p:cNvPicPr/>
          <p:nvPr/>
        </p:nvPicPr>
        <p:blipFill>
          <a:blip r:embed="rId2" cstate="print">
            <a:extLst>
              <a:ext uri="{28A0092B-C50C-407E-A947-70E740481C1C}"/>
            </a:extLst>
          </a:blip>
          <a:srcRect/>
          <a:stretch>
            <a:fillRect/>
          </a:stretch>
        </p:blipFill>
        <p:spPr bwMode="auto">
          <a:xfrm>
            <a:off x="0" y="2214554"/>
            <a:ext cx="9144000" cy="46434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pPr>
              <a:buNone/>
            </a:pPr>
            <a:r>
              <a:rPr lang="en-IN" sz="2000" b="1" dirty="0"/>
              <a:t>Step </a:t>
            </a:r>
            <a:r>
              <a:rPr lang="en-IN" sz="2000" b="1" dirty="0" smtClean="0"/>
              <a:t>(7): </a:t>
            </a:r>
            <a:r>
              <a:rPr lang="en-IN" sz="2000" dirty="0"/>
              <a:t>After a few minutes, after installation is successful and you will get a screen of</a:t>
            </a:r>
            <a:r>
              <a:rPr lang="en-IN" sz="2000" b="1" dirty="0"/>
              <a:t> </a:t>
            </a:r>
            <a:r>
              <a:rPr lang="en-IN" sz="2000" dirty="0"/>
              <a:t>the </a:t>
            </a:r>
            <a:r>
              <a:rPr lang="en-IN" sz="2000" dirty="0" err="1"/>
              <a:t>Joomla</a:t>
            </a:r>
            <a:r>
              <a:rPr lang="en-IN" sz="2000" dirty="0"/>
              <a:t> web installer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smtClean="0"/>
          </a:p>
          <a:p>
            <a:pPr>
              <a:buNone/>
            </a:pPr>
            <a:endParaRPr lang="en-IN" sz="2000" dirty="0"/>
          </a:p>
          <a:p>
            <a:pPr>
              <a:buNone/>
            </a:pPr>
            <a:endParaRPr lang="en-IN" sz="2000" dirty="0" smtClean="0"/>
          </a:p>
          <a:p>
            <a:pPr marL="0" indent="0">
              <a:buNone/>
            </a:pPr>
            <a:r>
              <a:rPr lang="en-IN" sz="2000" dirty="0" smtClean="0"/>
              <a:t>Next</a:t>
            </a:r>
            <a:r>
              <a:rPr lang="en-IN" sz="2000" dirty="0"/>
              <a:t>, click on the "Remove installation folder" button which will help you </a:t>
            </a:r>
            <a:r>
              <a:rPr lang="en-IN" sz="2000" dirty="0" smtClean="0"/>
              <a:t>to protect </a:t>
            </a:r>
            <a:r>
              <a:rPr lang="en-IN" sz="2000" dirty="0"/>
              <a:t>your site, so that no other person can re-install your site.</a:t>
            </a:r>
          </a:p>
          <a:p>
            <a:pPr>
              <a:buNone/>
            </a:pPr>
            <a:endParaRPr lang="en-IN" sz="2000" dirty="0" smtClean="0"/>
          </a:p>
        </p:txBody>
      </p:sp>
      <p:pic>
        <p:nvPicPr>
          <p:cNvPr id="4" name="Picture 3"/>
          <p:cNvPicPr/>
          <p:nvPr/>
        </p:nvPicPr>
        <p:blipFill>
          <a:blip r:embed="rId2" cstate="print">
            <a:extLst>
              <a:ext uri="{28A0092B-C50C-407E-A947-70E740481C1C}"/>
            </a:extLst>
          </a:blip>
          <a:srcRect/>
          <a:stretch>
            <a:fillRect/>
          </a:stretch>
        </p:blipFill>
        <p:spPr bwMode="auto">
          <a:xfrm>
            <a:off x="0" y="1500174"/>
            <a:ext cx="9144000" cy="350046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lstStyle/>
          <a:p>
            <a:pPr>
              <a:buNone/>
            </a:pPr>
            <a:r>
              <a:rPr lang="en-IN" sz="2400" b="1" dirty="0" smtClean="0"/>
              <a:t>Admin Panel</a:t>
            </a:r>
          </a:p>
          <a:p>
            <a:pPr marL="0" indent="0">
              <a:buNone/>
            </a:pPr>
            <a:r>
              <a:rPr lang="en-IN" sz="2000" dirty="0"/>
              <a:t>After installing </a:t>
            </a:r>
            <a:r>
              <a:rPr lang="en-IN" sz="2000" dirty="0" err="1"/>
              <a:t>Joomla</a:t>
            </a:r>
            <a:r>
              <a:rPr lang="en-IN" sz="2000" dirty="0"/>
              <a:t> you are able to login to your </a:t>
            </a:r>
            <a:r>
              <a:rPr lang="en-IN" sz="2000" dirty="0" err="1"/>
              <a:t>Joomla</a:t>
            </a:r>
            <a:r>
              <a:rPr lang="en-IN" sz="2000" dirty="0"/>
              <a:t> Admin Panel as described below</a:t>
            </a:r>
            <a:r>
              <a:rPr lang="en-IN" sz="2000" dirty="0" smtClean="0"/>
              <a:t>:</a:t>
            </a:r>
            <a:endParaRPr lang="en-IN" sz="2000" dirty="0"/>
          </a:p>
          <a:p>
            <a:pPr>
              <a:buNone/>
            </a:pPr>
            <a:r>
              <a:rPr lang="en-IN" sz="2000" b="1" dirty="0"/>
              <a:t>Step </a:t>
            </a:r>
            <a:r>
              <a:rPr lang="en-IN" sz="2000" b="1" dirty="0" smtClean="0"/>
              <a:t>(8): </a:t>
            </a:r>
            <a:r>
              <a:rPr lang="en-IN" sz="2000" dirty="0"/>
              <a:t>To access </a:t>
            </a:r>
            <a:r>
              <a:rPr lang="en-IN" sz="2000" dirty="0" err="1"/>
              <a:t>Joomla</a:t>
            </a:r>
            <a:r>
              <a:rPr lang="en-IN" sz="2000" dirty="0"/>
              <a:t> administrative panel, open the browser and type </a:t>
            </a:r>
            <a:r>
              <a:rPr lang="en-IN" sz="2000" dirty="0" smtClean="0"/>
              <a:t>the URL as </a:t>
            </a:r>
            <a:r>
              <a:rPr lang="en-IN" sz="2000" b="1" dirty="0" smtClean="0"/>
              <a:t>http</a:t>
            </a:r>
            <a:r>
              <a:rPr lang="en-IN" sz="2000" b="1" dirty="0"/>
              <a:t>://localhost</a:t>
            </a:r>
            <a:r>
              <a:rPr lang="en-IN" sz="2000" b="1" dirty="0" smtClean="0"/>
              <a:t>/&lt;Your_joomla_folder&gt;/</a:t>
            </a:r>
            <a:r>
              <a:rPr lang="en-IN" sz="2000" b="1" dirty="0"/>
              <a:t>administrator/index.php</a:t>
            </a:r>
            <a:r>
              <a:rPr lang="en-IN" sz="2000" dirty="0"/>
              <a:t>, then you will get the screen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r>
              <a:rPr lang="en-IN" sz="2000" b="1" dirty="0"/>
              <a:t>Step (2): </a:t>
            </a:r>
            <a:r>
              <a:rPr lang="en-IN" sz="2000" dirty="0"/>
              <a:t>Enter the username and password which you had mentioned during installation</a:t>
            </a:r>
            <a:r>
              <a:rPr lang="en-IN" sz="2000" b="1" dirty="0"/>
              <a:t> </a:t>
            </a:r>
            <a:r>
              <a:rPr lang="en-IN" sz="2000" dirty="0"/>
              <a:t>as shown in the step 3 of Set Up Wizard section and click on the login button.</a:t>
            </a:r>
          </a:p>
          <a:p>
            <a:pPr>
              <a:buNone/>
            </a:pPr>
            <a:endParaRPr lang="en-IN" sz="2000" dirty="0"/>
          </a:p>
          <a:p>
            <a:pPr>
              <a:buNone/>
            </a:pPr>
            <a:endParaRPr lang="en-IN" sz="2000" dirty="0"/>
          </a:p>
        </p:txBody>
      </p:sp>
      <p:pic>
        <p:nvPicPr>
          <p:cNvPr id="5" name="Picture 4"/>
          <p:cNvPicPr/>
          <p:nvPr/>
        </p:nvPicPr>
        <p:blipFill>
          <a:blip r:embed="rId2" cstate="print"/>
          <a:stretch>
            <a:fillRect/>
          </a:stretch>
        </p:blipFill>
        <p:spPr bwMode="auto">
          <a:xfrm>
            <a:off x="285720" y="2428868"/>
            <a:ext cx="8429684" cy="271464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lstStyle/>
          <a:p>
            <a:pPr>
              <a:buNone/>
            </a:pPr>
            <a:r>
              <a:rPr lang="en-IN" sz="2400" b="1" dirty="0" smtClean="0"/>
              <a:t>Site View</a:t>
            </a:r>
          </a:p>
          <a:p>
            <a:pPr marL="0" indent="0" algn="just">
              <a:buNone/>
            </a:pPr>
            <a:r>
              <a:rPr lang="en-IN" sz="2000" dirty="0"/>
              <a:t>After installing </a:t>
            </a:r>
            <a:r>
              <a:rPr lang="en-IN" sz="2000" dirty="0" err="1"/>
              <a:t>Joomla</a:t>
            </a:r>
            <a:r>
              <a:rPr lang="en-IN" sz="2000" dirty="0"/>
              <a:t> you are able to login to your </a:t>
            </a:r>
            <a:r>
              <a:rPr lang="en-IN" sz="2000" dirty="0" err="1"/>
              <a:t>Joomla</a:t>
            </a:r>
            <a:r>
              <a:rPr lang="en-IN" sz="2000" dirty="0"/>
              <a:t> </a:t>
            </a:r>
            <a:r>
              <a:rPr lang="en-IN" sz="2000" dirty="0" smtClean="0"/>
              <a:t>Site View </a:t>
            </a:r>
            <a:r>
              <a:rPr lang="en-IN" sz="2000" dirty="0"/>
              <a:t>as described below</a:t>
            </a:r>
            <a:r>
              <a:rPr lang="en-IN" sz="2000" dirty="0" smtClean="0"/>
              <a:t>:</a:t>
            </a:r>
            <a:endParaRPr lang="en-IN" sz="2000" dirty="0"/>
          </a:p>
          <a:p>
            <a:pPr algn="just">
              <a:buNone/>
            </a:pPr>
            <a:r>
              <a:rPr lang="en-IN" sz="2000" b="1" dirty="0"/>
              <a:t>Step </a:t>
            </a:r>
            <a:r>
              <a:rPr lang="en-IN" sz="2000" b="1" dirty="0" smtClean="0"/>
              <a:t>(9): </a:t>
            </a:r>
            <a:r>
              <a:rPr lang="en-IN" sz="2000" dirty="0"/>
              <a:t>To access </a:t>
            </a:r>
            <a:r>
              <a:rPr lang="en-IN" sz="2000" dirty="0" err="1"/>
              <a:t>Joomla</a:t>
            </a:r>
            <a:r>
              <a:rPr lang="en-IN" sz="2000" dirty="0"/>
              <a:t> </a:t>
            </a:r>
            <a:r>
              <a:rPr lang="en-IN" sz="2000" dirty="0" smtClean="0"/>
              <a:t>site view, </a:t>
            </a:r>
            <a:r>
              <a:rPr lang="en-IN" sz="2000" dirty="0"/>
              <a:t>open the browser and type </a:t>
            </a:r>
            <a:r>
              <a:rPr lang="en-IN" sz="2000" dirty="0" smtClean="0"/>
              <a:t>the URL as </a:t>
            </a:r>
            <a:r>
              <a:rPr lang="en-IN" sz="2000" b="1" dirty="0" smtClean="0"/>
              <a:t>http</a:t>
            </a:r>
            <a:r>
              <a:rPr lang="en-IN" sz="2000" b="1" dirty="0"/>
              <a:t>://localhost</a:t>
            </a:r>
            <a:r>
              <a:rPr lang="en-IN" sz="2000" b="1" dirty="0" smtClean="0"/>
              <a:t>/&lt;Your_joomla_folder_name&gt;/</a:t>
            </a:r>
            <a:r>
              <a:rPr lang="en-IN" sz="2000" dirty="0" smtClean="0"/>
              <a:t>, </a:t>
            </a:r>
            <a:r>
              <a:rPr lang="en-IN" sz="2000" dirty="0"/>
              <a:t>then you will get the screen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a:p>
        </p:txBody>
      </p:sp>
      <p:pic>
        <p:nvPicPr>
          <p:cNvPr id="17410" name="Picture 2"/>
          <p:cNvPicPr>
            <a:picLocks noChangeAspect="1" noChangeArrowheads="1"/>
          </p:cNvPicPr>
          <p:nvPr/>
        </p:nvPicPr>
        <p:blipFill>
          <a:blip r:embed="rId2" cstate="print"/>
          <a:srcRect/>
          <a:stretch>
            <a:fillRect/>
          </a:stretch>
        </p:blipFill>
        <p:spPr bwMode="auto">
          <a:xfrm>
            <a:off x="357158" y="2357430"/>
            <a:ext cx="8286808" cy="4235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7531" y="2708920"/>
            <a:ext cx="314893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71678"/>
            <a:ext cx="8429684" cy="4429156"/>
          </a:xfrm>
        </p:spPr>
        <p:txBody>
          <a:bodyPr/>
          <a:lstStyle/>
          <a:p>
            <a:pPr marL="0" indent="0" algn="just">
              <a:buNone/>
            </a:pPr>
            <a:r>
              <a:rPr lang="en-US" sz="2000" dirty="0" err="1" smtClean="0"/>
              <a:t>Joomla</a:t>
            </a:r>
            <a:r>
              <a:rPr lang="en-US" sz="2000" dirty="0" smtClean="0"/>
              <a:t>! is one of the world's most popular software packages used to build, organize, manage and publish content for websites, blogs, Intranets and mobile applications.</a:t>
            </a:r>
          </a:p>
          <a:p>
            <a:pPr marL="0" indent="0" algn="just">
              <a:buNone/>
            </a:pPr>
            <a:r>
              <a:rPr lang="en-US" sz="2000" dirty="0" smtClean="0"/>
              <a:t>With more than 3 percent of the Web running on </a:t>
            </a:r>
            <a:r>
              <a:rPr lang="en-US" sz="2000" dirty="0" err="1" smtClean="0"/>
              <a:t>Joomla</a:t>
            </a:r>
            <a:r>
              <a:rPr lang="en-US" sz="2000" dirty="0" smtClean="0"/>
              <a:t>! and a CMS market share of more than 9 percent, </a:t>
            </a:r>
            <a:r>
              <a:rPr lang="en-US" sz="2000" dirty="0" err="1" smtClean="0"/>
              <a:t>Joomla</a:t>
            </a:r>
            <a:r>
              <a:rPr lang="en-US" sz="2000" dirty="0" smtClean="0"/>
              <a:t>! powers the web presence of hundreds of thousands of small businesses, governments, non-profits and large organizations worldwide.</a:t>
            </a:r>
          </a:p>
          <a:p>
            <a:pPr marL="0" indent="0" algn="just">
              <a:buNone/>
            </a:pPr>
            <a:r>
              <a:rPr lang="en-IN" sz="2000" dirty="0" smtClean="0"/>
              <a:t>Some features :</a:t>
            </a:r>
          </a:p>
          <a:p>
            <a:pPr marL="0" indent="0" algn="just">
              <a:buFont typeface="Wingdings" pitchFamily="2" charset="2"/>
              <a:buChar char="v"/>
            </a:pPr>
            <a:r>
              <a:rPr lang="en-IN" sz="2000" dirty="0" smtClean="0"/>
              <a:t> </a:t>
            </a:r>
            <a:r>
              <a:rPr lang="en-IN" sz="2000" b="1" u="sng" dirty="0" smtClean="0"/>
              <a:t>MULTILINGUAL :</a:t>
            </a:r>
            <a:r>
              <a:rPr lang="en-IN" sz="2000" dirty="0" smtClean="0"/>
              <a:t> </a:t>
            </a:r>
            <a:r>
              <a:rPr lang="en-US" sz="2000" dirty="0" err="1" smtClean="0"/>
              <a:t>Joomla</a:t>
            </a:r>
            <a:r>
              <a:rPr lang="en-US" sz="2000" dirty="0" smtClean="0"/>
              <a:t>! is the most popular and widely supported open source multilingual CMS platform in the world, offering over 65 languages. Webmasters and content creators can create websites to be presented in multiple languages, without ever needing to step outside of the options available in the </a:t>
            </a:r>
            <a:r>
              <a:rPr lang="en-US" sz="2000" dirty="0" err="1" smtClean="0"/>
              <a:t>Joomla</a:t>
            </a:r>
            <a:r>
              <a:rPr lang="en-US" sz="2000" dirty="0" smtClean="0"/>
              <a:t>! core software. </a:t>
            </a:r>
          </a:p>
        </p:txBody>
      </p:sp>
      <p:sp>
        <p:nvSpPr>
          <p:cNvPr id="5" name="Horizontal Scroll 4"/>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FEATURES</a:t>
            </a:r>
            <a:endParaRPr lang="en-IN"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429684" cy="6143668"/>
          </a:xfrm>
        </p:spPr>
        <p:txBody>
          <a:bodyPr>
            <a:noAutofit/>
          </a:bodyPr>
          <a:lstStyle/>
          <a:p>
            <a:pPr>
              <a:buFont typeface="Wingdings" pitchFamily="2" charset="2"/>
              <a:buChar char="v"/>
            </a:pPr>
            <a:r>
              <a:rPr lang="en-IN" sz="2000" b="1" u="sng" dirty="0" smtClean="0"/>
              <a:t> WELL SUPPORTED : </a:t>
            </a:r>
            <a:r>
              <a:rPr lang="en-US" sz="2000" dirty="0" smtClean="0"/>
              <a:t>There are thousands of professional </a:t>
            </a:r>
            <a:r>
              <a:rPr lang="en-US" sz="2000" dirty="0" err="1" smtClean="0"/>
              <a:t>Joomla</a:t>
            </a:r>
            <a:r>
              <a:rPr lang="en-US" sz="2000" dirty="0" smtClean="0"/>
              <a:t>! service providers throughout the world who can help build, maintain and market your </a:t>
            </a:r>
            <a:r>
              <a:rPr lang="en-US" sz="2000" dirty="0" err="1" smtClean="0"/>
              <a:t>Joomla</a:t>
            </a:r>
            <a:r>
              <a:rPr lang="en-US" sz="2000" dirty="0" smtClean="0"/>
              <a:t>! projects.</a:t>
            </a:r>
          </a:p>
          <a:p>
            <a:pPr>
              <a:buNone/>
            </a:pPr>
            <a:endParaRPr lang="en-US" sz="2000" dirty="0" smtClean="0"/>
          </a:p>
          <a:p>
            <a:pPr>
              <a:buFont typeface="Wingdings" pitchFamily="2" charset="2"/>
              <a:buChar char="v"/>
            </a:pPr>
            <a:r>
              <a:rPr lang="en-US" sz="2000" dirty="0" smtClean="0"/>
              <a:t> </a:t>
            </a:r>
            <a:r>
              <a:rPr lang="en-US" sz="2000" b="1" u="sng" dirty="0" smtClean="0"/>
              <a:t>EASY UPDATES : </a:t>
            </a:r>
            <a:r>
              <a:rPr lang="en-US" sz="2000" dirty="0" err="1" smtClean="0"/>
              <a:t>Joomla</a:t>
            </a:r>
            <a:r>
              <a:rPr lang="en-US" sz="2000" dirty="0" smtClean="0"/>
              <a:t>! has a "One Click Version Update" feature to make this process super easy for users of any skill level. The built-in updater also has an automated checker which notifies you if anything needs updating; this includes notifications of the core software and </a:t>
            </a:r>
            <a:r>
              <a:rPr lang="en-US" sz="2000" dirty="0" err="1" smtClean="0"/>
              <a:t>Joomla</a:t>
            </a:r>
            <a:r>
              <a:rPr lang="en-US" sz="2000" dirty="0" smtClean="0"/>
              <a:t>! extension that </a:t>
            </a:r>
            <a:r>
              <a:rPr lang="en-US" sz="2000" dirty="0" err="1" smtClean="0"/>
              <a:t>utilise</a:t>
            </a:r>
            <a:r>
              <a:rPr lang="en-US" sz="2000" dirty="0" smtClean="0"/>
              <a:t> this feature.</a:t>
            </a:r>
          </a:p>
          <a:p>
            <a:pPr>
              <a:buNone/>
            </a:pPr>
            <a:endParaRPr lang="en-US" sz="2000" dirty="0" smtClean="0"/>
          </a:p>
          <a:p>
            <a:pPr>
              <a:buFont typeface="Wingdings" pitchFamily="2" charset="2"/>
              <a:buChar char="v"/>
            </a:pPr>
            <a:r>
              <a:rPr lang="en-US" sz="2000" b="1" u="sng" dirty="0" smtClean="0"/>
              <a:t> INTEGRATED HELP SYSTEM :</a:t>
            </a:r>
            <a:r>
              <a:rPr lang="en-US" sz="2000" dirty="0" smtClean="0"/>
              <a:t> </a:t>
            </a:r>
            <a:r>
              <a:rPr lang="en-US" sz="2000" dirty="0" err="1" smtClean="0"/>
              <a:t>Joomla</a:t>
            </a:r>
            <a:r>
              <a:rPr lang="en-US" sz="2000" dirty="0" smtClean="0"/>
              <a:t>! has an in-app contextual help system to help every level of user to operate their </a:t>
            </a:r>
            <a:r>
              <a:rPr lang="en-US" sz="2000" dirty="0" err="1" smtClean="0"/>
              <a:t>Joomla</a:t>
            </a:r>
            <a:r>
              <a:rPr lang="en-US" sz="2000" dirty="0" smtClean="0"/>
              <a:t>. There is also a glossary explaining the terms in plain English, a version checker makes sure you're using the latest version, a system information tool helps you troubleshoot.</a:t>
            </a:r>
          </a:p>
          <a:p>
            <a:pPr>
              <a:buFont typeface="Wingdings" pitchFamily="2" charset="2"/>
              <a:buChar char="v"/>
            </a:pPr>
            <a:endParaRPr lang="en-US" sz="2000" dirty="0" smtClean="0"/>
          </a:p>
          <a:p>
            <a:pPr algn="just">
              <a:buFont typeface="Wingdings" pitchFamily="2" charset="2"/>
              <a:buChar char="v"/>
            </a:pPr>
            <a:r>
              <a:rPr lang="en-US" sz="2000" dirty="0" smtClean="0"/>
              <a:t> </a:t>
            </a:r>
            <a:r>
              <a:rPr lang="en-IN" sz="2000" b="1" u="sng" dirty="0" smtClean="0"/>
              <a:t>MEDIA MANAGER : </a:t>
            </a:r>
            <a:r>
              <a:rPr lang="en-US" sz="2000" dirty="0" smtClean="0"/>
              <a:t>The Media Manager is the tool for easily uploading, organizing and managing your media files and folders. </a:t>
            </a:r>
          </a:p>
          <a:p>
            <a:pPr algn="just">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429684" cy="6215106"/>
          </a:xfrm>
        </p:spPr>
        <p:txBody>
          <a:bodyPr>
            <a:normAutofit lnSpcReduction="10000"/>
          </a:bodyPr>
          <a:lstStyle/>
          <a:p>
            <a:pPr algn="just">
              <a:buFont typeface="Wingdings" pitchFamily="2" charset="2"/>
              <a:buChar char="v"/>
            </a:pPr>
            <a:r>
              <a:rPr lang="en-US" sz="2000" b="1" u="sng" dirty="0" smtClean="0"/>
              <a:t>BANNER MANAGEMENT: </a:t>
            </a:r>
            <a:r>
              <a:rPr lang="en-US" sz="2000" dirty="0" smtClean="0"/>
              <a:t>With the banner manager you have the possibility to easily add advertising and monetize your website.</a:t>
            </a:r>
          </a:p>
          <a:p>
            <a:pPr algn="just">
              <a:buFont typeface="Wingdings" pitchFamily="2" charset="2"/>
              <a:buChar char="v"/>
            </a:pPr>
            <a:endParaRPr lang="en-US" sz="2000" dirty="0" smtClean="0"/>
          </a:p>
          <a:p>
            <a:pPr algn="just">
              <a:buFont typeface="Wingdings" pitchFamily="2" charset="2"/>
              <a:buChar char="v"/>
            </a:pPr>
            <a:r>
              <a:rPr lang="en-US" sz="2000" b="1" u="sng" dirty="0" smtClean="0"/>
              <a:t>CONTACT MANAGEMENT: </a:t>
            </a:r>
            <a:r>
              <a:rPr lang="en-US" sz="2000" dirty="0" smtClean="0"/>
              <a:t>The contacts component allows you to add several contacts, departments and categories, and extend the basic contact information with miscellaneous information and an image.</a:t>
            </a:r>
          </a:p>
          <a:p>
            <a:pPr algn="just">
              <a:buFont typeface="Wingdings" pitchFamily="2" charset="2"/>
              <a:buChar char="v"/>
            </a:pPr>
            <a:endParaRPr lang="en-US" sz="2000" dirty="0" smtClean="0"/>
          </a:p>
          <a:p>
            <a:pPr algn="just">
              <a:buFont typeface="Wingdings" pitchFamily="2" charset="2"/>
              <a:buChar char="v"/>
            </a:pPr>
            <a:r>
              <a:rPr lang="en-US" sz="2000" b="1" u="sng" dirty="0" smtClean="0"/>
              <a:t>SEARCH BETTER, SEARCH SMARTER</a:t>
            </a:r>
            <a:r>
              <a:rPr lang="en-US" sz="2000" u="sng" dirty="0" smtClean="0"/>
              <a:t>:</a:t>
            </a:r>
            <a:r>
              <a:rPr lang="en-US" sz="2000" dirty="0" smtClean="0"/>
              <a:t> With the built in search and smart search, your website visitors will be able to quickly and easily find the appropriate information on your site. And even more, thanks to the statistics you can analyze your visitors needs and streamline your content even better to serve them. </a:t>
            </a:r>
          </a:p>
          <a:p>
            <a:pPr algn="just">
              <a:buFont typeface="Wingdings" pitchFamily="2" charset="2"/>
              <a:buChar char="v"/>
            </a:pPr>
            <a:endParaRPr lang="en-US" sz="2000" dirty="0" smtClean="0"/>
          </a:p>
          <a:p>
            <a:pPr algn="just">
              <a:buFont typeface="Wingdings" pitchFamily="2" charset="2"/>
              <a:buChar char="v"/>
            </a:pPr>
            <a:r>
              <a:rPr lang="en-US" sz="2000" dirty="0" smtClean="0"/>
              <a:t> </a:t>
            </a:r>
            <a:r>
              <a:rPr lang="en-US" sz="2000" b="1" u="sng" dirty="0" smtClean="0"/>
              <a:t>CONTENT MANAGEMENT: </a:t>
            </a:r>
            <a:r>
              <a:rPr lang="en-IN" sz="2000" dirty="0" smtClean="0"/>
              <a:t>It allows managing the content using WYSIWYG editor to</a:t>
            </a:r>
            <a:r>
              <a:rPr lang="en-IN" sz="2000" b="1" dirty="0" smtClean="0"/>
              <a:t> </a:t>
            </a:r>
            <a:r>
              <a:rPr lang="en-IN" sz="2000" dirty="0" smtClean="0"/>
              <a:t>create or edit the content in a very simple way.</a:t>
            </a:r>
          </a:p>
          <a:p>
            <a:pPr algn="just">
              <a:buNone/>
            </a:pPr>
            <a:endParaRPr lang="en-US" sz="2000" dirty="0" smtClean="0"/>
          </a:p>
          <a:p>
            <a:pPr algn="just">
              <a:buFont typeface="Wingdings" pitchFamily="2" charset="2"/>
              <a:buChar char="v"/>
            </a:pPr>
            <a:r>
              <a:rPr lang="en-US" sz="2000" b="1" u="sng" dirty="0" smtClean="0"/>
              <a:t>NESTED CATEGORIZATION</a:t>
            </a:r>
            <a:r>
              <a:rPr lang="en-US" sz="2000" u="sng" dirty="0" smtClean="0"/>
              <a:t>:</a:t>
            </a:r>
            <a:r>
              <a:rPr lang="en-US" sz="2000" dirty="0" smtClean="0"/>
              <a:t> When you are managing content, </a:t>
            </a:r>
            <a:r>
              <a:rPr lang="en-US" sz="2000" dirty="0" err="1" smtClean="0"/>
              <a:t>organisation</a:t>
            </a:r>
            <a:r>
              <a:rPr lang="en-US" sz="2000" dirty="0" smtClean="0"/>
              <a:t> is a key requirement. Being able to create categories with nesting and no limits on depth is a great plus in helping manage large websites.</a:t>
            </a:r>
          </a:p>
          <a:p>
            <a:pPr algn="just">
              <a:buFont typeface="Wingdings" pitchFamily="2" charset="2"/>
              <a:buChar char="v"/>
            </a:pPr>
            <a:endParaRPr lang="en-IN" sz="2000" dirty="0" smtClean="0"/>
          </a:p>
          <a:p>
            <a:pPr algn="just">
              <a:buFont typeface="Wingdings" pitchFamily="2" charset="2"/>
              <a:buChar char="v"/>
            </a:pPr>
            <a:endParaRPr lang="en-IN" sz="2000" dirty="0" smtClean="0"/>
          </a:p>
          <a:p>
            <a:pPr>
              <a:buNone/>
            </a:pPr>
            <a:endParaRPr lang="en-IN"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429684" cy="6429420"/>
          </a:xfrm>
        </p:spPr>
        <p:txBody>
          <a:bodyPr>
            <a:normAutofit fontScale="92500" lnSpcReduction="20000"/>
          </a:bodyPr>
          <a:lstStyle/>
          <a:p>
            <a:pPr algn="just">
              <a:buFont typeface="Wingdings" pitchFamily="2" charset="2"/>
              <a:buChar char="v"/>
            </a:pPr>
            <a:r>
              <a:rPr lang="en-US" sz="2200" b="1" u="sng" dirty="0" smtClean="0"/>
              <a:t>FRONTEND EDITING: </a:t>
            </a:r>
            <a:r>
              <a:rPr lang="en-US" sz="2200" dirty="0" smtClean="0"/>
              <a:t>Editing content should be easy and fast. You are reading through your site's content and see a change you need to make. No need to login to the administrative section any more for simple edits of content and modules. Simply click and edit from the frontend.</a:t>
            </a:r>
          </a:p>
          <a:p>
            <a:pPr algn="just">
              <a:buFont typeface="Wingdings" pitchFamily="2" charset="2"/>
              <a:buChar char="v"/>
            </a:pPr>
            <a:endParaRPr lang="en-US" sz="2200" dirty="0" smtClean="0"/>
          </a:p>
          <a:p>
            <a:pPr algn="just">
              <a:buFont typeface="Wingdings" pitchFamily="2" charset="2"/>
              <a:buChar char="v"/>
            </a:pPr>
            <a:r>
              <a:rPr lang="en-US" sz="2200" b="1" u="sng" dirty="0" smtClean="0"/>
              <a:t>RSS :</a:t>
            </a:r>
            <a:r>
              <a:rPr lang="en-US" sz="2200" dirty="0" smtClean="0"/>
              <a:t> </a:t>
            </a:r>
            <a:r>
              <a:rPr lang="en-IN" sz="2200" dirty="0" smtClean="0"/>
              <a:t>It stands for Really Simple Syndication, which helps your site contents and</a:t>
            </a:r>
            <a:r>
              <a:rPr lang="en-IN" sz="2200" b="1" dirty="0" smtClean="0"/>
              <a:t> </a:t>
            </a:r>
            <a:r>
              <a:rPr lang="en-IN" sz="2200" dirty="0" smtClean="0"/>
              <a:t>RSS files to be automatically updated.</a:t>
            </a:r>
          </a:p>
          <a:p>
            <a:pPr algn="just">
              <a:buFont typeface="Wingdings" pitchFamily="2" charset="2"/>
              <a:buChar char="v"/>
            </a:pPr>
            <a:endParaRPr lang="en-IN" sz="2200" dirty="0" smtClean="0"/>
          </a:p>
          <a:p>
            <a:pPr algn="just">
              <a:buFont typeface="Wingdings" pitchFamily="2" charset="2"/>
              <a:buChar char="v"/>
            </a:pPr>
            <a:r>
              <a:rPr lang="en-US" sz="2200" b="1" u="sng" dirty="0" smtClean="0"/>
              <a:t>MENU MANAGER: </a:t>
            </a:r>
            <a:r>
              <a:rPr lang="en-IN" sz="2200" dirty="0" smtClean="0"/>
              <a:t>It allows to create menus and menu items and can be managed</a:t>
            </a:r>
            <a:r>
              <a:rPr lang="en-IN" sz="2200" b="1" dirty="0" smtClean="0"/>
              <a:t> </a:t>
            </a:r>
            <a:r>
              <a:rPr lang="en-IN" sz="2200" dirty="0" smtClean="0"/>
              <a:t>subsequently. You can put menu in any style and in multiple places.</a:t>
            </a:r>
            <a:endParaRPr lang="en-US" sz="2200" dirty="0" smtClean="0"/>
          </a:p>
          <a:p>
            <a:pPr algn="just">
              <a:buFont typeface="Wingdings" pitchFamily="2" charset="2"/>
              <a:buChar char="v"/>
            </a:pPr>
            <a:endParaRPr lang="en-US" sz="2200" dirty="0" smtClean="0"/>
          </a:p>
          <a:p>
            <a:pPr algn="just">
              <a:buFont typeface="Wingdings" pitchFamily="2" charset="2"/>
              <a:buChar char="v"/>
            </a:pPr>
            <a:r>
              <a:rPr lang="en-US" sz="2200" b="1" u="sng" dirty="0" smtClean="0"/>
              <a:t>USER MANAGEMENT</a:t>
            </a:r>
            <a:r>
              <a:rPr lang="en-US" sz="2200" u="sng" dirty="0" smtClean="0"/>
              <a:t>:</a:t>
            </a:r>
            <a:r>
              <a:rPr lang="en-US" sz="2200" dirty="0" smtClean="0"/>
              <a:t> </a:t>
            </a:r>
            <a:r>
              <a:rPr lang="en-IN" sz="2200" dirty="0" smtClean="0"/>
              <a:t>It allows managing the user information such as permission to</a:t>
            </a:r>
            <a:r>
              <a:rPr lang="en-IN" sz="2200" b="1" dirty="0" smtClean="0"/>
              <a:t> </a:t>
            </a:r>
            <a:r>
              <a:rPr lang="en-IN" sz="2200" dirty="0" smtClean="0"/>
              <a:t>edit, access, publish, create or delete the user, change the password and languages. The main part of the user   is </a:t>
            </a:r>
            <a:r>
              <a:rPr lang="en-IN" sz="2200" i="1" dirty="0" smtClean="0"/>
              <a:t>Authentication</a:t>
            </a:r>
            <a:r>
              <a:rPr lang="en-IN" sz="2200" dirty="0" smtClean="0"/>
              <a:t>.</a:t>
            </a:r>
          </a:p>
          <a:p>
            <a:pPr algn="just">
              <a:buNone/>
            </a:pPr>
            <a:endParaRPr lang="en-US" sz="2200" dirty="0" smtClean="0"/>
          </a:p>
          <a:p>
            <a:pPr lvl="0" algn="just">
              <a:buFont typeface="Wingdings" pitchFamily="2" charset="2"/>
              <a:buChar char="v"/>
            </a:pPr>
            <a:r>
              <a:rPr lang="en-US" sz="2200" dirty="0" smtClean="0"/>
              <a:t> </a:t>
            </a:r>
            <a:r>
              <a:rPr lang="en-US" sz="2200" b="1" u="sng" dirty="0" smtClean="0"/>
              <a:t>TEMPLATE MANAGER: </a:t>
            </a:r>
            <a:r>
              <a:rPr lang="en-IN" sz="2200" dirty="0" smtClean="0"/>
              <a:t>It manages the designs that are used on the website. The</a:t>
            </a:r>
            <a:r>
              <a:rPr lang="en-IN" sz="2200" b="1" dirty="0" smtClean="0"/>
              <a:t> </a:t>
            </a:r>
            <a:r>
              <a:rPr lang="en-IN" sz="2200" dirty="0" smtClean="0"/>
              <a:t>templates can be implemented without changing the content structure within a few seconds.</a:t>
            </a:r>
            <a:endParaRPr lang="en-US" sz="2200" dirty="0" smtClean="0"/>
          </a:p>
          <a:p>
            <a:pPr algn="just">
              <a:buFont typeface="Wingdings" pitchFamily="2" charset="2"/>
              <a:buChar char="v"/>
            </a:pPr>
            <a:endParaRPr lang="en-US" sz="2200" dirty="0" smtClean="0"/>
          </a:p>
          <a:p>
            <a:pPr algn="just">
              <a:buFont typeface="Wingdings" pitchFamily="2" charset="2"/>
              <a:buChar char="v"/>
            </a:pPr>
            <a:r>
              <a:rPr lang="en-US" sz="2200" b="1" u="sng" dirty="0" smtClean="0"/>
              <a:t>WEB LINK :</a:t>
            </a:r>
            <a:r>
              <a:rPr lang="en-US" sz="2200" dirty="0" smtClean="0"/>
              <a:t> </a:t>
            </a:r>
            <a:r>
              <a:rPr lang="en-IN" sz="2200" dirty="0" smtClean="0"/>
              <a:t>The link resource is provided for user of the site and can be</a:t>
            </a:r>
            <a:r>
              <a:rPr lang="en-IN" sz="2200" b="1" dirty="0" smtClean="0"/>
              <a:t> </a:t>
            </a:r>
            <a:r>
              <a:rPr lang="en-IN" sz="2200" dirty="0" smtClean="0"/>
              <a:t>sorted into categories.</a:t>
            </a:r>
            <a:endParaRPr lang="en-US" sz="2200" dirty="0" smtClean="0"/>
          </a:p>
          <a:p>
            <a:pPr algn="just">
              <a:buNone/>
            </a:pP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2000240"/>
            <a:ext cx="8229600" cy="4643470"/>
          </a:xfrm>
        </p:spPr>
        <p:txBody>
          <a:bodyPr>
            <a:normAutofit/>
          </a:bodyPr>
          <a:lstStyle/>
          <a:p>
            <a:pPr marL="234950" indent="-234950" algn="just">
              <a:buFont typeface="Wingdings" pitchFamily="2" charset="2"/>
              <a:buChar char="ü"/>
              <a:tabLst>
                <a:tab pos="0" algn="l"/>
              </a:tabLst>
            </a:pPr>
            <a:r>
              <a:rPr lang="en-IN" sz="2000" dirty="0" smtClean="0"/>
              <a:t> </a:t>
            </a:r>
            <a:r>
              <a:rPr lang="en-IN" sz="2200" dirty="0" smtClean="0"/>
              <a:t>Free</a:t>
            </a:r>
          </a:p>
          <a:p>
            <a:pPr marL="234950" indent="-234950" algn="just">
              <a:buFont typeface="Wingdings" pitchFamily="2" charset="2"/>
              <a:buChar char="ü"/>
              <a:tabLst>
                <a:tab pos="0" algn="l"/>
              </a:tabLst>
            </a:pPr>
            <a:r>
              <a:rPr lang="en-IN" sz="2200" dirty="0" smtClean="0"/>
              <a:t> Open Source</a:t>
            </a:r>
          </a:p>
          <a:p>
            <a:pPr marL="234950" indent="-234950" algn="just">
              <a:buFont typeface="Wingdings" pitchFamily="2" charset="2"/>
              <a:buChar char="ü"/>
              <a:tabLst>
                <a:tab pos="0" algn="l"/>
              </a:tabLst>
            </a:pPr>
            <a:r>
              <a:rPr lang="en-IN" sz="2200" dirty="0" smtClean="0"/>
              <a:t> Cross Platform</a:t>
            </a:r>
          </a:p>
          <a:p>
            <a:pPr marL="234950" indent="-234950" fontAlgn="t">
              <a:buFont typeface="Wingdings" pitchFamily="2" charset="2"/>
              <a:buChar char="ü"/>
            </a:pPr>
            <a:r>
              <a:rPr lang="en-IN" sz="2200" dirty="0" smtClean="0"/>
              <a:t> Support (</a:t>
            </a:r>
            <a:r>
              <a:rPr lang="en-US" sz="2400" dirty="0" smtClean="0"/>
              <a:t>https://</a:t>
            </a:r>
            <a:r>
              <a:rPr lang="en-US" sz="2400" b="1" dirty="0" smtClean="0"/>
              <a:t>www</a:t>
            </a:r>
            <a:r>
              <a:rPr lang="en-US" sz="2400" dirty="0" smtClean="0"/>
              <a:t>.</a:t>
            </a:r>
            <a:r>
              <a:rPr lang="en-US" sz="2400" b="1" dirty="0" smtClean="0"/>
              <a:t>joomla</a:t>
            </a:r>
            <a:r>
              <a:rPr lang="en-US" sz="2400" dirty="0" smtClean="0"/>
              <a:t>.org/</a:t>
            </a:r>
            <a:r>
              <a:rPr lang="en-IN" sz="2200" dirty="0" smtClean="0"/>
              <a:t>)</a:t>
            </a:r>
          </a:p>
          <a:p>
            <a:pPr marL="234950" indent="-234950" algn="just">
              <a:buFont typeface="Wingdings" pitchFamily="2" charset="2"/>
              <a:buChar char="ü"/>
              <a:tabLst>
                <a:tab pos="0" algn="l"/>
              </a:tabLst>
            </a:pPr>
            <a:r>
              <a:rPr lang="en-IN" sz="2200" dirty="0" smtClean="0"/>
              <a:t> Long History</a:t>
            </a:r>
          </a:p>
          <a:p>
            <a:pPr marL="234950" indent="-234950" algn="just">
              <a:buFont typeface="Wingdings" pitchFamily="2" charset="2"/>
              <a:buChar char="ü"/>
              <a:tabLst>
                <a:tab pos="0" algn="l"/>
              </a:tabLst>
            </a:pPr>
            <a:r>
              <a:rPr lang="en-IN" sz="2200" dirty="0" smtClean="0"/>
              <a:t> Thousands of Extensions </a:t>
            </a:r>
          </a:p>
          <a:p>
            <a:pPr marL="234950" indent="-234950" algn="just">
              <a:buFont typeface="Wingdings" pitchFamily="2" charset="2"/>
              <a:buChar char="ü"/>
              <a:tabLst>
                <a:tab pos="0" algn="l"/>
              </a:tabLst>
            </a:pPr>
            <a:r>
              <a:rPr lang="en-IN" sz="2200" dirty="0" smtClean="0"/>
              <a:t> Secure</a:t>
            </a:r>
          </a:p>
          <a:p>
            <a:pPr marL="234950" indent="-234950" algn="just">
              <a:buFont typeface="Wingdings" pitchFamily="2" charset="2"/>
              <a:buChar char="ü"/>
              <a:tabLst>
                <a:tab pos="0" algn="l"/>
              </a:tabLst>
            </a:pPr>
            <a:r>
              <a:rPr lang="en-IN" sz="2200" dirty="0" smtClean="0"/>
              <a:t> Popularity</a:t>
            </a:r>
          </a:p>
          <a:p>
            <a:pPr marL="234950" indent="-234950" algn="just">
              <a:buFont typeface="Wingdings" pitchFamily="2" charset="2"/>
              <a:buChar char="ü"/>
              <a:tabLst>
                <a:tab pos="0" algn="l"/>
              </a:tabLst>
            </a:pPr>
            <a:r>
              <a:rPr lang="en-IN" sz="2200" dirty="0" smtClean="0"/>
              <a:t> Developer Friendly</a:t>
            </a:r>
            <a:endParaRPr lang="en-IN" sz="2200" dirty="0"/>
          </a:p>
        </p:txBody>
      </p:sp>
      <p:sp>
        <p:nvSpPr>
          <p:cNvPr id="14" name="Horizontal Scroll 1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WHY JOOMLA ?</a:t>
            </a:r>
            <a:endParaRPr lang="en-IN"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2122</Words>
  <Application>Microsoft Office PowerPoint</Application>
  <PresentationFormat>On-screen Show (4:3)</PresentationFormat>
  <Paragraphs>226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ARCHITECTURE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Knowgate-user7</dc:creator>
  <cp:lastModifiedBy>Knowgate.user11</cp:lastModifiedBy>
  <cp:revision>147</cp:revision>
  <dcterms:created xsi:type="dcterms:W3CDTF">2016-08-23T06:06:23Z</dcterms:created>
  <dcterms:modified xsi:type="dcterms:W3CDTF">2018-07-20T06:40:55Z</dcterms:modified>
</cp:coreProperties>
</file>