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102"/>
  </p:notesMasterIdLst>
  <p:handoutMasterIdLst>
    <p:handoutMasterId r:id="rId103"/>
  </p:handoutMasterIdLst>
  <p:sldIdLst>
    <p:sldId id="320" r:id="rId2"/>
    <p:sldId id="590" r:id="rId3"/>
    <p:sldId id="375" r:id="rId4"/>
    <p:sldId id="486" r:id="rId5"/>
    <p:sldId id="355" r:id="rId6"/>
    <p:sldId id="357" r:id="rId7"/>
    <p:sldId id="358" r:id="rId8"/>
    <p:sldId id="421" r:id="rId9"/>
    <p:sldId id="361" r:id="rId10"/>
    <p:sldId id="362" r:id="rId11"/>
    <p:sldId id="422" r:id="rId12"/>
    <p:sldId id="365" r:id="rId13"/>
    <p:sldId id="366" r:id="rId14"/>
    <p:sldId id="367" r:id="rId15"/>
    <p:sldId id="371" r:id="rId16"/>
    <p:sldId id="376" r:id="rId17"/>
    <p:sldId id="377" r:id="rId18"/>
    <p:sldId id="378" r:id="rId19"/>
    <p:sldId id="379" r:id="rId20"/>
    <p:sldId id="380" r:id="rId21"/>
    <p:sldId id="382" r:id="rId22"/>
    <p:sldId id="384" r:id="rId23"/>
    <p:sldId id="385" r:id="rId24"/>
    <p:sldId id="388" r:id="rId25"/>
    <p:sldId id="389" r:id="rId26"/>
    <p:sldId id="392" r:id="rId27"/>
    <p:sldId id="394" r:id="rId28"/>
    <p:sldId id="485" r:id="rId29"/>
    <p:sldId id="403" r:id="rId30"/>
    <p:sldId id="404" r:id="rId31"/>
    <p:sldId id="406" r:id="rId32"/>
    <p:sldId id="407" r:id="rId33"/>
    <p:sldId id="408" r:id="rId34"/>
    <p:sldId id="409" r:id="rId35"/>
    <p:sldId id="411" r:id="rId36"/>
    <p:sldId id="412" r:id="rId37"/>
    <p:sldId id="477" r:id="rId38"/>
    <p:sldId id="416" r:id="rId39"/>
    <p:sldId id="417" r:id="rId40"/>
    <p:sldId id="419" r:id="rId41"/>
    <p:sldId id="491" r:id="rId42"/>
    <p:sldId id="492" r:id="rId43"/>
    <p:sldId id="493" r:id="rId44"/>
    <p:sldId id="494" r:id="rId45"/>
    <p:sldId id="497" r:id="rId46"/>
    <p:sldId id="498" r:id="rId47"/>
    <p:sldId id="502" r:id="rId48"/>
    <p:sldId id="503" r:id="rId49"/>
    <p:sldId id="506" r:id="rId50"/>
    <p:sldId id="507" r:id="rId51"/>
    <p:sldId id="509" r:id="rId52"/>
    <p:sldId id="510" r:id="rId53"/>
    <p:sldId id="511" r:id="rId54"/>
    <p:sldId id="513" r:id="rId55"/>
    <p:sldId id="514" r:id="rId56"/>
    <p:sldId id="516" r:id="rId57"/>
    <p:sldId id="517" r:id="rId58"/>
    <p:sldId id="518" r:id="rId59"/>
    <p:sldId id="519" r:id="rId60"/>
    <p:sldId id="520" r:id="rId61"/>
    <p:sldId id="521" r:id="rId62"/>
    <p:sldId id="530" r:id="rId63"/>
    <p:sldId id="532" r:id="rId64"/>
    <p:sldId id="535" r:id="rId65"/>
    <p:sldId id="536" r:id="rId66"/>
    <p:sldId id="537" r:id="rId67"/>
    <p:sldId id="538" r:id="rId68"/>
    <p:sldId id="539" r:id="rId69"/>
    <p:sldId id="540" r:id="rId70"/>
    <p:sldId id="541" r:id="rId71"/>
    <p:sldId id="542" r:id="rId72"/>
    <p:sldId id="543" r:id="rId73"/>
    <p:sldId id="544" r:id="rId74"/>
    <p:sldId id="545" r:id="rId75"/>
    <p:sldId id="546" r:id="rId76"/>
    <p:sldId id="547" r:id="rId77"/>
    <p:sldId id="548" r:id="rId78"/>
    <p:sldId id="550" r:id="rId79"/>
    <p:sldId id="552" r:id="rId80"/>
    <p:sldId id="555" r:id="rId81"/>
    <p:sldId id="556" r:id="rId82"/>
    <p:sldId id="558" r:id="rId83"/>
    <p:sldId id="559" r:id="rId84"/>
    <p:sldId id="560" r:id="rId85"/>
    <p:sldId id="561" r:id="rId86"/>
    <p:sldId id="562" r:id="rId87"/>
    <p:sldId id="564" r:id="rId88"/>
    <p:sldId id="565" r:id="rId89"/>
    <p:sldId id="566" r:id="rId90"/>
    <p:sldId id="567" r:id="rId91"/>
    <p:sldId id="569" r:id="rId92"/>
    <p:sldId id="570" r:id="rId93"/>
    <p:sldId id="571" r:id="rId94"/>
    <p:sldId id="572" r:id="rId95"/>
    <p:sldId id="574" r:id="rId96"/>
    <p:sldId id="575" r:id="rId97"/>
    <p:sldId id="584" r:id="rId98"/>
    <p:sldId id="586" r:id="rId99"/>
    <p:sldId id="587" r:id="rId100"/>
    <p:sldId id="588" r:id="rId10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F2E"/>
    <a:srgbClr val="FFFFFF"/>
    <a:srgbClr val="EBFFD2"/>
    <a:srgbClr val="A4F6F0"/>
    <a:srgbClr val="E8FFC8"/>
    <a:srgbClr val="FAF7C8"/>
    <a:srgbClr val="FAF8C8"/>
    <a:srgbClr val="F5FFC2"/>
    <a:srgbClr val="EBFFDC"/>
    <a:srgbClr val="FAF8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3.xml"/><Relationship Id="rId18" Type="http://schemas.openxmlformats.org/officeDocument/2006/relationships/slide" Target="slides/slide29.xml"/><Relationship Id="rId26" Type="http://schemas.openxmlformats.org/officeDocument/2006/relationships/slide" Target="slides/slide43.xml"/><Relationship Id="rId3" Type="http://schemas.openxmlformats.org/officeDocument/2006/relationships/slide" Target="slides/slide9.xml"/><Relationship Id="rId21" Type="http://schemas.openxmlformats.org/officeDocument/2006/relationships/slide" Target="slides/slide33.xml"/><Relationship Id="rId34" Type="http://schemas.openxmlformats.org/officeDocument/2006/relationships/slide" Target="slides/slide55.xml"/><Relationship Id="rId7" Type="http://schemas.openxmlformats.org/officeDocument/2006/relationships/slide" Target="slides/slide16.xml"/><Relationship Id="rId12" Type="http://schemas.openxmlformats.org/officeDocument/2006/relationships/slide" Target="slides/slide22.xml"/><Relationship Id="rId17" Type="http://schemas.openxmlformats.org/officeDocument/2006/relationships/slide" Target="slides/slide28.xml"/><Relationship Id="rId25" Type="http://schemas.openxmlformats.org/officeDocument/2006/relationships/slide" Target="slides/slide42.xml"/><Relationship Id="rId33" Type="http://schemas.openxmlformats.org/officeDocument/2006/relationships/slide" Target="slides/slide54.xml"/><Relationship Id="rId38" Type="http://schemas.openxmlformats.org/officeDocument/2006/relationships/slide" Target="slides/slide69.xml"/><Relationship Id="rId2" Type="http://schemas.openxmlformats.org/officeDocument/2006/relationships/slide" Target="slides/slide4.xml"/><Relationship Id="rId16" Type="http://schemas.openxmlformats.org/officeDocument/2006/relationships/slide" Target="slides/slide27.xml"/><Relationship Id="rId20" Type="http://schemas.openxmlformats.org/officeDocument/2006/relationships/slide" Target="slides/slide32.xml"/><Relationship Id="rId29" Type="http://schemas.openxmlformats.org/officeDocument/2006/relationships/slide" Target="slides/slide47.xml"/><Relationship Id="rId1" Type="http://schemas.openxmlformats.org/officeDocument/2006/relationships/slide" Target="slides/slide3.xml"/><Relationship Id="rId6" Type="http://schemas.openxmlformats.org/officeDocument/2006/relationships/slide" Target="slides/slide15.xml"/><Relationship Id="rId11" Type="http://schemas.openxmlformats.org/officeDocument/2006/relationships/slide" Target="slides/slide21.xml"/><Relationship Id="rId24" Type="http://schemas.openxmlformats.org/officeDocument/2006/relationships/slide" Target="slides/slide40.xml"/><Relationship Id="rId32" Type="http://schemas.openxmlformats.org/officeDocument/2006/relationships/slide" Target="slides/slide53.xml"/><Relationship Id="rId37" Type="http://schemas.openxmlformats.org/officeDocument/2006/relationships/slide" Target="slides/slide58.xml"/><Relationship Id="rId5" Type="http://schemas.openxmlformats.org/officeDocument/2006/relationships/slide" Target="slides/slide13.xml"/><Relationship Id="rId15" Type="http://schemas.openxmlformats.org/officeDocument/2006/relationships/slide" Target="slides/slide26.xml"/><Relationship Id="rId23" Type="http://schemas.openxmlformats.org/officeDocument/2006/relationships/slide" Target="slides/slide39.xml"/><Relationship Id="rId28" Type="http://schemas.openxmlformats.org/officeDocument/2006/relationships/slide" Target="slides/slide46.xml"/><Relationship Id="rId36" Type="http://schemas.openxmlformats.org/officeDocument/2006/relationships/slide" Target="slides/slide57.xml"/><Relationship Id="rId10" Type="http://schemas.openxmlformats.org/officeDocument/2006/relationships/slide" Target="slides/slide19.xml"/><Relationship Id="rId19" Type="http://schemas.openxmlformats.org/officeDocument/2006/relationships/slide" Target="slides/slide31.xml"/><Relationship Id="rId31" Type="http://schemas.openxmlformats.org/officeDocument/2006/relationships/slide" Target="slides/slide52.xml"/><Relationship Id="rId4" Type="http://schemas.openxmlformats.org/officeDocument/2006/relationships/slide" Target="slides/slide12.xml"/><Relationship Id="rId9" Type="http://schemas.openxmlformats.org/officeDocument/2006/relationships/slide" Target="slides/slide18.xml"/><Relationship Id="rId14" Type="http://schemas.openxmlformats.org/officeDocument/2006/relationships/slide" Target="slides/slide24.xml"/><Relationship Id="rId22" Type="http://schemas.openxmlformats.org/officeDocument/2006/relationships/slide" Target="slides/slide38.xml"/><Relationship Id="rId27" Type="http://schemas.openxmlformats.org/officeDocument/2006/relationships/slide" Target="slides/slide45.xml"/><Relationship Id="rId30" Type="http://schemas.openxmlformats.org/officeDocument/2006/relationships/slide" Target="slides/slide49.xml"/><Relationship Id="rId35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7327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BF7C7B5-275F-4D1F-9AB4-9255447DBC73}" type="datetimeFigureOut">
              <a:rPr lang="en-US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7327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DADE544-1278-4EDA-8870-0A169B9A6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163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7327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9B46F231-FB2B-4655-A644-E2477325E686}" type="datetimeFigureOut">
              <a:rPr lang="en-US"/>
              <a:pPr/>
              <a:t>3/1/2017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501" y="4422459"/>
            <a:ext cx="5620099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7327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6FB4F6EA-423E-42DF-9292-215E7D886C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20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3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65368-25E2-4165-B052-AF50CBE6FC21}" type="slidenum">
              <a:rPr lang="en-US" smtClean="0"/>
              <a:pPr/>
              <a:t>13</a:t>
            </a:fld>
            <a:r>
              <a:rPr lang="en-US" dirty="0" smtClean="0"/>
              <a:t>##</a:t>
            </a: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7E838-D0BC-4038-90B1-607AF9247E9C}" type="slidenum">
              <a:rPr lang="en-US" smtClean="0"/>
              <a:pPr/>
              <a:t>15</a:t>
            </a:fld>
            <a:r>
              <a:rPr lang="en-US" dirty="0" smtClean="0"/>
              <a:t>##</a:t>
            </a:r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D163C-126C-4DC9-BA28-58DE8408799E}" type="slidenum">
              <a:rPr lang="en-US" smtClean="0"/>
              <a:pPr/>
              <a:t>16</a:t>
            </a:fld>
            <a:r>
              <a:rPr lang="en-US" dirty="0" smtClean="0"/>
              <a:t>##</a:t>
            </a: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51349-9DF7-4E6A-8600-A2F1DA387C55}" type="slidenum">
              <a:rPr lang="en-US" smtClean="0"/>
              <a:pPr/>
              <a:t>17</a:t>
            </a:fld>
            <a:r>
              <a:rPr lang="en-US" dirty="0" smtClean="0"/>
              <a:t>##</a:t>
            </a: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12365-36BE-4559-BAB2-C909EACB2139}" type="slidenum">
              <a:rPr lang="en-US" smtClean="0"/>
              <a:pPr/>
              <a:t>18</a:t>
            </a:fld>
            <a:r>
              <a:rPr lang="en-US" dirty="0" smtClean="0"/>
              <a:t>##</a:t>
            </a: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43D7E-AF9C-4BE7-A6A8-4D1B56F39BE2}" type="slidenum">
              <a:rPr lang="en-US" smtClean="0"/>
              <a:pPr/>
              <a:t>19</a:t>
            </a:fld>
            <a:r>
              <a:rPr lang="en-US" dirty="0" smtClean="0"/>
              <a:t>##</a:t>
            </a: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43C2-4D47-4DC4-9382-A0E92EC9EE87}" type="slidenum">
              <a:rPr lang="en-US" smtClean="0"/>
              <a:pPr/>
              <a:t>21</a:t>
            </a:fld>
            <a:r>
              <a:rPr lang="en-US" dirty="0" smtClean="0"/>
              <a:t>##</a:t>
            </a: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F3CAC-14D5-443C-B9F5-5AEC40A8DA58}" type="slidenum">
              <a:rPr lang="en-US" smtClean="0"/>
              <a:pPr/>
              <a:t>22</a:t>
            </a:fld>
            <a:r>
              <a:rPr lang="en-US" dirty="0" smtClean="0"/>
              <a:t>##</a:t>
            </a: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1EECB-A9CB-4FE9-AE24-0AACBF6066D2}" type="slidenum">
              <a:rPr lang="en-US" smtClean="0"/>
              <a:pPr/>
              <a:t>23</a:t>
            </a:fld>
            <a:r>
              <a:rPr lang="en-US" dirty="0" smtClean="0"/>
              <a:t>##</a:t>
            </a: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CF38-3629-4207-957A-9B391F7372AA}" type="slidenum">
              <a:rPr lang="en-US" smtClean="0"/>
              <a:pPr/>
              <a:t>24</a:t>
            </a:fld>
            <a:r>
              <a:rPr lang="en-US" dirty="0" smtClean="0"/>
              <a:t>##</a:t>
            </a: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4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E8703-CD18-4B62-94F4-265BA37E503B}" type="slidenum">
              <a:rPr lang="en-US" smtClean="0"/>
              <a:pPr/>
              <a:t>25</a:t>
            </a:fld>
            <a:r>
              <a:rPr lang="en-US" dirty="0" smtClean="0"/>
              <a:t>##</a:t>
            </a:r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AA7D0-3F1B-43FA-8D31-EDC895D9AB06}" type="slidenum">
              <a:rPr lang="en-US" smtClean="0"/>
              <a:pPr/>
              <a:t>26</a:t>
            </a:fld>
            <a:r>
              <a:rPr lang="en-US" dirty="0" smtClean="0"/>
              <a:t>##</a:t>
            </a:r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824F6-72CD-4E17-B8CA-D587F41B34DB}" type="slidenum">
              <a:rPr lang="en-US" smtClean="0"/>
              <a:pPr/>
              <a:t>27</a:t>
            </a:fld>
            <a:r>
              <a:rPr lang="en-US" dirty="0" smtClean="0"/>
              <a:t>##</a:t>
            </a:r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1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5AA08-3298-4D11-8DDA-824E3914C5C1}" type="slidenum">
              <a:rPr lang="en-US" smtClean="0"/>
              <a:pPr/>
              <a:t>28</a:t>
            </a:fld>
            <a:r>
              <a:rPr lang="en-US" dirty="0" smtClean="0"/>
              <a:t>##</a:t>
            </a:r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82C32-6661-4CC0-8394-6FE49FB198E7}" type="slidenum">
              <a:rPr lang="en-US" smtClean="0"/>
              <a:pPr/>
              <a:t>29</a:t>
            </a:fld>
            <a:r>
              <a:rPr lang="en-US" dirty="0" smtClean="0"/>
              <a:t>##</a:t>
            </a:r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6C2C7-E0D4-4827-A427-1B6276AB8C32}" type="slidenum">
              <a:rPr lang="en-US" smtClean="0"/>
              <a:pPr/>
              <a:t>31</a:t>
            </a:fld>
            <a:r>
              <a:rPr lang="en-US" dirty="0" smtClean="0"/>
              <a:t>##</a:t>
            </a: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F9CC9-1B2A-4399-8316-DA6D7236D2E0}" type="slidenum">
              <a:rPr lang="en-US" smtClean="0"/>
              <a:pPr/>
              <a:t>32</a:t>
            </a:fld>
            <a:r>
              <a:rPr lang="en-US" dirty="0" smtClean="0"/>
              <a:t>##</a:t>
            </a: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1CE0C-B7E7-467F-96C9-97CCE9D6E43B}" type="slidenum">
              <a:rPr lang="en-US" smtClean="0"/>
              <a:pPr/>
              <a:t>35</a:t>
            </a:fld>
            <a:r>
              <a:rPr lang="en-US" dirty="0" smtClean="0"/>
              <a:t>##</a:t>
            </a:r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20040-D6DB-4DD4-AA12-22D64B042A1F}" type="slidenum">
              <a:rPr lang="en-US" smtClean="0"/>
              <a:pPr/>
              <a:t>37</a:t>
            </a:fld>
            <a:r>
              <a:rPr lang="en-US" dirty="0" smtClean="0"/>
              <a:t>##</a:t>
            </a:r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8D742-5DE5-4845-9EB6-7AC97C0E14F6}" type="slidenum">
              <a:rPr lang="en-US" smtClean="0"/>
              <a:pPr/>
              <a:t>39</a:t>
            </a:fld>
            <a:r>
              <a:rPr lang="en-US" dirty="0" smtClean="0"/>
              <a:t>##</a:t>
            </a: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9888D-0E8B-4B3D-B6EC-ABDF79EACAD2}" type="slidenum">
              <a:rPr lang="en-US" smtClean="0"/>
              <a:pPr/>
              <a:t>5</a:t>
            </a:fld>
            <a:r>
              <a:rPr lang="en-US" dirty="0" smtClean="0"/>
              <a:t>##</a:t>
            </a: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FD654-343F-4B24-BC96-A5E6A78FE443}" type="slidenum">
              <a:rPr lang="en-US" smtClean="0"/>
              <a:pPr/>
              <a:t>40</a:t>
            </a:fld>
            <a:r>
              <a:rPr lang="en-US" dirty="0" smtClean="0"/>
              <a:t>##</a:t>
            </a: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CD759-8BFF-4CE8-82EB-B422526AD63F}" type="slidenum">
              <a:rPr lang="en-US"/>
              <a:pPr/>
              <a:t>42</a:t>
            </a:fld>
            <a:r>
              <a:rPr lang="en-US" dirty="0"/>
              <a:t>##</a:t>
            </a:r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D5A9B-F557-4FF9-BD30-8B360CB0CAC4}" type="slidenum">
              <a:rPr lang="en-US"/>
              <a:pPr/>
              <a:t>47</a:t>
            </a:fld>
            <a:r>
              <a:rPr lang="en-US" dirty="0"/>
              <a:t>##</a:t>
            </a: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7C6A-A4F0-43BA-9319-A43133CB37D9}" type="slidenum">
              <a:rPr lang="en-US"/>
              <a:pPr/>
              <a:t>48</a:t>
            </a:fld>
            <a:r>
              <a:rPr lang="en-US" dirty="0"/>
              <a:t>##</a:t>
            </a:r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BD0E-6358-40AA-AC41-D1EEAA86C51E}" type="slidenum">
              <a:rPr lang="en-US"/>
              <a:pPr/>
              <a:t>49</a:t>
            </a:fld>
            <a:r>
              <a:rPr lang="en-US" dirty="0"/>
              <a:t>##</a:t>
            </a:r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E00D-BDC5-46FE-BE72-6C376B294A0A}" type="slidenum">
              <a:rPr lang="en-US"/>
              <a:pPr/>
              <a:t>50</a:t>
            </a:fld>
            <a:r>
              <a:rPr lang="en-US" dirty="0"/>
              <a:t>##</a:t>
            </a:r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92A4B-6A0E-4D85-88A6-83FCBF8D5D01}" type="slidenum">
              <a:rPr lang="en-US"/>
              <a:pPr/>
              <a:t>51</a:t>
            </a:fld>
            <a:r>
              <a:rPr lang="en-US" dirty="0"/>
              <a:t>##</a:t>
            </a:r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33D03-4956-4DF5-9CF1-3BCFF3442D24}" type="slidenum">
              <a:rPr lang="en-US"/>
              <a:pPr/>
              <a:t>52</a:t>
            </a:fld>
            <a:r>
              <a:rPr lang="en-US" dirty="0"/>
              <a:t>##</a:t>
            </a: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2CF2B-D1D1-4B32-93E8-F3991CBE39B5}" type="slidenum">
              <a:rPr lang="en-US"/>
              <a:pPr/>
              <a:t>53</a:t>
            </a:fld>
            <a:r>
              <a:rPr lang="en-US" dirty="0"/>
              <a:t>##</a:t>
            </a: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E8D3F-F49B-4293-B265-1CCF079F5190}" type="slidenum">
              <a:rPr lang="en-US" smtClean="0"/>
              <a:pPr/>
              <a:t>6</a:t>
            </a:fld>
            <a:r>
              <a:rPr lang="en-US" dirty="0" smtClean="0"/>
              <a:t>##</a:t>
            </a: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29158-8B2E-45DF-9A15-85654FD6DA44}" type="slidenum">
              <a:rPr lang="en-US"/>
              <a:pPr/>
              <a:t>54</a:t>
            </a:fld>
            <a:r>
              <a:rPr lang="en-US" dirty="0"/>
              <a:t>##</a:t>
            </a:r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8E050-4EBD-4C99-ACD4-2AF88D75A15E}" type="slidenum">
              <a:rPr lang="en-US"/>
              <a:pPr/>
              <a:t>55</a:t>
            </a:fld>
            <a:r>
              <a:rPr lang="en-US" dirty="0"/>
              <a:t>##</a:t>
            </a:r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5B959-1808-4DB1-9066-078AC5823A94}" type="slidenum">
              <a:rPr lang="en-US"/>
              <a:pPr/>
              <a:t>59</a:t>
            </a:fld>
            <a:r>
              <a:rPr lang="en-US" dirty="0"/>
              <a:t>##</a:t>
            </a:r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E99E6-3C87-43A6-A64E-0A817FAF1526}" type="slidenum">
              <a:rPr lang="en-US"/>
              <a:pPr/>
              <a:t>60</a:t>
            </a:fld>
            <a:r>
              <a:rPr lang="en-US" dirty="0"/>
              <a:t>##</a:t>
            </a:r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5093D-60B4-40B0-95B1-51DC18C5CCA4}" type="slidenum">
              <a:rPr lang="en-US"/>
              <a:pPr/>
              <a:t>61</a:t>
            </a:fld>
            <a:r>
              <a:rPr lang="en-US" dirty="0"/>
              <a:t>##</a:t>
            </a:r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69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7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8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2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2EA80-10D5-4513-9C7A-77A7D6AB35B5}" type="slidenum">
              <a:rPr lang="en-US" smtClean="0"/>
              <a:pPr/>
              <a:t>9</a:t>
            </a:fld>
            <a:r>
              <a:rPr lang="en-US" dirty="0" smtClean="0"/>
              <a:t>##</a:t>
            </a:r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10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11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3EC9BE-9C9C-4A90-B1C8-3C350D19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90000" tIns="0" rIns="9000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268413"/>
            <a:ext cx="849630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828800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9BE-9C9C-4A90-B1C8-3C350D19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88B9CC-47BE-4CC1-BC99-6A15F88E707C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lowchart: Document 6"/>
          <p:cNvSpPr/>
          <p:nvPr userDrawn="1"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lowchart: Document 7"/>
          <p:cNvSpPr/>
          <p:nvPr userDrawn="1"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701" r:id="rId15"/>
    <p:sldLayoutId id="2147483703" r:id="rId16"/>
    <p:sldLayoutId id="2147483702" r:id="rId1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gi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359448"/>
            <a:ext cx="4191000" cy="993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HTML Basics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69480"/>
            <a:ext cx="5943600" cy="56912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HTML, Text, Images, Tables</a:t>
            </a:r>
            <a:endParaRPr lang="en-US" noProof="1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4932" name="Picture 4" descr="http://www.optimiced.com/wp-uploads/2009/07/html-icons-veerl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276" y="1295400"/>
            <a:ext cx="2422524" cy="2422524"/>
          </a:xfrm>
          <a:prstGeom prst="roundRect">
            <a:avLst>
              <a:gd name="adj" fmla="val 331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124934" name="Picture 6" descr="http://www.russellheimlich.com/blog/wp-content/uploads/2007/11/html-source-code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7086">
            <a:off x="5772896" y="387891"/>
            <a:ext cx="3098386" cy="1660126"/>
          </a:xfrm>
          <a:prstGeom prst="roundRect">
            <a:avLst>
              <a:gd name="adj" fmla="val 327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12" name="Picture 2" descr="http://www.iconarchive.com/icons/mayosoft/aero-vista/128/Oficina-HTML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63201">
            <a:off x="3269472" y="479855"/>
            <a:ext cx="1758366" cy="17583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953000"/>
            <a:ext cx="563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5029200"/>
            <a:ext cx="556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buFont typeface="Wingdings 2" pitchFamily="18" charset="2"/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Mukesh</a:t>
            </a:r>
            <a:r>
              <a:rPr lang="en-US" b="1" dirty="0" smtClean="0">
                <a:solidFill>
                  <a:schemeClr val="tx1"/>
                </a:solidFill>
              </a:rPr>
              <a:t> A. </a:t>
            </a:r>
            <a:r>
              <a:rPr lang="en-US" b="1" dirty="0" err="1" smtClean="0">
                <a:solidFill>
                  <a:schemeClr val="tx1"/>
                </a:solidFill>
              </a:rPr>
              <a:t>Pund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Principal Scientist,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NISCAIR, New Delhi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Simple Tags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93738" y="2209800"/>
            <a:ext cx="7764462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site"&gt;This is a link.&lt;/a&gt;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4286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467600" cy="111283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800" dirty="0" smtClean="0"/>
              <a:t>Some Simple Tags – Example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457200" y="2075795"/>
            <a:ext cx="7764462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site"&gt;This is a link.&lt;/a&gt;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3524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Tags Attributes</a:t>
            </a:r>
            <a:endParaRPr lang="bg-BG" smtClean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Tags can have attributes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Attributes specify properties and behavior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Few attributes can apply to every element: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style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 is unique in the document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Content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  <a:r>
              <a:rPr lang="en-US" dirty="0" smtClean="0"/>
              <a:t> attribute is displayed as hint when the element is hovered with the mouse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Some elements have obligatory attributes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64964" name="Rectangle 4"/>
          <p:cNvSpPr>
            <a:spLocks noChangeArrowheads="1"/>
          </p:cNvSpPr>
          <p:nvPr/>
        </p:nvSpPr>
        <p:spPr bwMode="auto">
          <a:xfrm>
            <a:off x="981076" y="2955768"/>
            <a:ext cx="7096124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sz="3800" dirty="0" smtClean="0"/>
              <a:t>Headings and Paragraphs</a:t>
            </a:r>
            <a:endParaRPr lang="en-US" sz="3800" dirty="0" smtClean="0"/>
          </a:p>
        </p:txBody>
      </p:sp>
      <p:sp>
        <p:nvSpPr>
          <p:cNvPr id="86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00163"/>
            <a:ext cx="8496300" cy="53292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dirty="0" smtClean="0"/>
              <a:t>Heading Tags (h1 – h6)</a:t>
            </a:r>
          </a:p>
          <a:p>
            <a:pPr>
              <a:lnSpc>
                <a:spcPct val="100000"/>
              </a:lnSpc>
              <a:defRPr/>
            </a:pPr>
            <a:endParaRPr lang="en-ZA" dirty="0" smtClean="0"/>
          </a:p>
          <a:p>
            <a:pPr>
              <a:lnSpc>
                <a:spcPct val="100000"/>
              </a:lnSpc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ZA" dirty="0" smtClean="0"/>
              <a:t>Paragraph Tags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ts val="3600"/>
              </a:spcBef>
              <a:defRPr/>
            </a:pPr>
            <a:r>
              <a:rPr lang="en-ZA" dirty="0" smtClean="0"/>
              <a:t>Sections: 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ZA" dirty="0" smtClean="0"/>
              <a:t> and 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span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755651" y="389107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first paragraph&lt;/p&gt;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second paragraph&lt;/p&gt;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755651" y="1847671"/>
            <a:ext cx="7473949" cy="120032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&lt;h1&gt;Heading 1&lt;/h1&gt;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&lt;h3&gt;Sub heading 3&lt;/h3&gt;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755651" y="556747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&lt;div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style="background: skyblue;"&gt;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This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is a div&lt;/div&gt;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Headings and Paragraphs – Example </a:t>
            </a:r>
            <a:endParaRPr lang="bg-BG" sz="3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30468" name="Rectangle 4"/>
          <p:cNvSpPr>
            <a:spLocks noChangeArrowheads="1"/>
          </p:cNvSpPr>
          <p:nvPr/>
        </p:nvSpPr>
        <p:spPr bwMode="auto">
          <a:xfrm>
            <a:off x="612775" y="1433286"/>
            <a:ext cx="7920038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&lt;head&gt;&lt;title&gt;Headings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and paragraphs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&lt;/title&gt;&lt;/head&gt;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&lt;div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="background:skyblue"&gt;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855021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headings.html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noProof="1" smtClean="0"/>
              <a:t>&lt;</a:t>
            </a:r>
            <a:r>
              <a:rPr lang="en-US" dirty="0" smtClean="0"/>
              <a:t>!</a:t>
            </a:r>
            <a:r>
              <a:rPr lang="en-US" noProof="1" smtClean="0"/>
              <a:t>DOCTYPE&gt;</a:t>
            </a:r>
            <a:r>
              <a:rPr lang="en-US" dirty="0" smtClean="0"/>
              <a:t> Declaration</a:t>
            </a:r>
            <a:endParaRPr lang="en-US" noProof="1" smtClean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HTML documents must start with a document type definition (DTD)</a:t>
            </a:r>
          </a:p>
          <a:p>
            <a:pPr lvl="1">
              <a:defRPr/>
            </a:pPr>
            <a:r>
              <a:rPr lang="en-US" sz="2800" dirty="0" smtClean="0"/>
              <a:t>It tells web browsers what type is the served code</a:t>
            </a:r>
          </a:p>
          <a:p>
            <a:pPr lvl="1">
              <a:defRPr/>
            </a:pPr>
            <a:r>
              <a:rPr lang="en-US" sz="2800" dirty="0" smtClean="0"/>
              <a:t>Possible versions: HTML 4.01, XHTML 1.0 (Transitional or Strict), XHTML 1.1, HTML 5</a:t>
            </a:r>
          </a:p>
          <a:p>
            <a:pPr>
              <a:defRPr/>
            </a:pPr>
            <a:r>
              <a:rPr lang="en-US" sz="3000" dirty="0" smtClean="0"/>
              <a:t>Example:</a:t>
            </a:r>
            <a:endParaRPr lang="en-US" sz="3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None/>
              <a:defRPr/>
            </a:pPr>
            <a:endParaRPr lang="en-US" sz="3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538164" y="4495800"/>
            <a:ext cx="7996236" cy="6463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"http://www.w3.org/TR/xhtml1/DTD/xhtml1-transitional.dtd"&gt;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7086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Section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information that doesn’t show directly on the viewable page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doctype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/>
              <a:t> declaration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mandatory single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&lt;title&gt;</a:t>
            </a:r>
            <a:r>
              <a:rPr lang="en-US" dirty="0" smtClean="0"/>
              <a:t> tag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Can contain some other tags, e.g.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&lt;meta&gt;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&lt;style&gt;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&lt;!–- comments --&gt;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&lt;head&gt; Section: &lt;title&gt; tag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Title should be placed between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sz="3000" dirty="0" smtClean="0"/>
              <a:t> tags</a:t>
            </a:r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sz="3000" dirty="0" smtClean="0"/>
              <a:t>Used to specify a title in the window title bar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Search engines and people rely on titles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92152" y="2286000"/>
            <a:ext cx="7689848" cy="701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&lt;title&gt;Telerik Academy – Winter Season 2009/2010 &lt;/title&gt;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&lt;meta&gt;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Meta tags additionally describe the content contained within the page</a:t>
            </a:r>
          </a:p>
          <a:p>
            <a:pPr>
              <a:defRPr/>
            </a:pPr>
            <a:endParaRPr lang="en-US" sz="2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88836" name="Rectangle 4"/>
          <p:cNvSpPr>
            <a:spLocks noChangeArrowheads="1"/>
          </p:cNvSpPr>
          <p:nvPr/>
        </p:nvSpPr>
        <p:spPr bwMode="auto">
          <a:xfrm>
            <a:off x="609600" y="2527280"/>
            <a:ext cx="7924800" cy="341632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name="description" content="HTML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tutorial"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name="keywords" content="html, web design,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styles"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name="author" content="Chris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Brewer" /&gt; 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http-equiv="refresh" content="5; url=http://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&lt;script&gt;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&lt;script&gt;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element is used to embed scripts into an HTML document</a:t>
            </a:r>
          </a:p>
          <a:p>
            <a:pPr lvl="1">
              <a:defRPr/>
            </a:pPr>
            <a:r>
              <a:rPr lang="en-US" dirty="0" smtClean="0"/>
              <a:t>Script are executed in the client's Web browser</a:t>
            </a:r>
          </a:p>
          <a:p>
            <a:pPr lvl="1">
              <a:defRPr/>
            </a:pPr>
            <a:r>
              <a:rPr lang="en-US" dirty="0" smtClean="0"/>
              <a:t>Scripts can live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sections</a:t>
            </a:r>
          </a:p>
          <a:p>
            <a:pPr>
              <a:defRPr/>
            </a:pPr>
            <a:r>
              <a:rPr lang="en-US" dirty="0" smtClean="0"/>
              <a:t>Supported client-side scripting languages:</a:t>
            </a:r>
          </a:p>
          <a:p>
            <a:pPr lvl="1">
              <a:defRPr/>
            </a:pPr>
            <a:r>
              <a:rPr lang="en-US" dirty="0" smtClean="0"/>
              <a:t>JavaScript (it is not Java!)</a:t>
            </a:r>
          </a:p>
          <a:p>
            <a:pPr lvl="1">
              <a:defRPr/>
            </a:pPr>
            <a:r>
              <a:rPr lang="en-US" dirty="0" smtClean="0"/>
              <a:t>VBScript</a:t>
            </a:r>
          </a:p>
          <a:p>
            <a:pPr lvl="1">
              <a:defRPr/>
            </a:pPr>
            <a:r>
              <a:rPr lang="en-US" dirty="0" smtClean="0"/>
              <a:t>JScript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467600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8800" dirty="0" smtClean="0"/>
              <a:t>What is HTML?</a:t>
            </a:r>
          </a:p>
          <a:p>
            <a:pPr>
              <a:buNone/>
            </a:pPr>
            <a:endParaRPr lang="en-US" sz="6800" dirty="0" smtClean="0"/>
          </a:p>
          <a:p>
            <a:r>
              <a:rPr lang="en-US" sz="8000" dirty="0" smtClean="0"/>
              <a:t>HTML is the standard markup language for creating Web pages.</a:t>
            </a:r>
          </a:p>
          <a:p>
            <a:endParaRPr lang="en-US" sz="8000" dirty="0" smtClean="0"/>
          </a:p>
          <a:p>
            <a:r>
              <a:rPr lang="en-US" sz="8000" dirty="0" smtClean="0"/>
              <a:t>HTML stands for Hyper Text Markup Language</a:t>
            </a:r>
          </a:p>
          <a:p>
            <a:endParaRPr lang="en-US" sz="8000" dirty="0" smtClean="0"/>
          </a:p>
          <a:p>
            <a:r>
              <a:rPr lang="en-US" sz="8000" dirty="0" smtClean="0"/>
              <a:t>HTML describes the structure of Web pages using markup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HTML elements are the building blocks of HTML pages</a:t>
            </a:r>
          </a:p>
          <a:p>
            <a:endParaRPr lang="en-US" sz="8000" dirty="0" smtClean="0"/>
          </a:p>
          <a:p>
            <a:r>
              <a:rPr lang="en-US" sz="8000" dirty="0" smtClean="0"/>
              <a:t>HTML elements are represented by tags</a:t>
            </a:r>
          </a:p>
          <a:p>
            <a:endParaRPr lang="en-US" sz="8000" dirty="0" smtClean="0"/>
          </a:p>
          <a:p>
            <a:r>
              <a:rPr lang="en-US" sz="8000" dirty="0" smtClean="0"/>
              <a:t>HTML tags label pieces of content such as "heading", "paragraph", "table", and so on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Browsers do not display the HTML tags, but use them to render the content of the page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&lt;script&gt; Tag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611188" y="1143000"/>
            <a:ext cx="7850187" cy="529991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title&gt;JavaScript Example&lt;/title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&lt;script type="text/javascript"&gt;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function sayHello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 {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document.write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("&lt;p&gt;Hello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World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!&lt;\/p&gt;");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&lt;script type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"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sayHello();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6096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scripts-example.html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&lt;head&gt; Section: &lt;style&gt;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066800"/>
            <a:ext cx="8496300" cy="550545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The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&lt;style&gt;</a:t>
            </a:r>
            <a:r>
              <a:rPr lang="en-US" sz="3000" dirty="0" smtClean="0"/>
              <a:t> element embeds formatting information (CSS styles) into an HTML page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92933" name="Rectangle 5"/>
          <p:cNvSpPr>
            <a:spLocks noChangeArrowheads="1"/>
          </p:cNvSpPr>
          <p:nvPr/>
        </p:nvSpPr>
        <p:spPr bwMode="auto">
          <a:xfrm>
            <a:off x="457200" y="2362200"/>
            <a:ext cx="7881936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&lt;style type="text/css"&gt;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{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 12pt; line-height: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12pt;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p:first-letter { font-size: 200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%;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 {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text-transform: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uppercase;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&lt;/style&gt;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&lt;p&gt;Styles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demo.&lt;br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&lt;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span&gt;Test uppercase&lt;/span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&lt;/p&gt;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18288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style-example.html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Comments: &lt;!-- --&gt; Tag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14400"/>
            <a:ext cx="8496300" cy="5534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Comments can exist anywhere between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&lt;html&gt;&lt;/html&gt;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tags</a:t>
            </a:r>
          </a:p>
          <a:p>
            <a:pPr>
              <a:defRPr/>
            </a:pPr>
            <a:r>
              <a:rPr lang="en-US" dirty="0" smtClean="0"/>
              <a:t>Comments start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&lt;!--</a:t>
            </a:r>
            <a:r>
              <a:rPr lang="en-US" dirty="0" smtClean="0"/>
              <a:t> and end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--&gt;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94980" name="Rectangle 4"/>
          <p:cNvSpPr>
            <a:spLocks noChangeArrowheads="1"/>
          </p:cNvSpPr>
          <p:nvPr/>
        </p:nvSpPr>
        <p:spPr bwMode="auto">
          <a:xfrm>
            <a:off x="688975" y="2362200"/>
            <a:ext cx="7769226" cy="293618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</a:t>
            </a: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Telerik Logo (a JPG file) </a:t>
            </a: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logo.jpg"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alt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=“Telerik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Hyperlink to </a:t>
            </a: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the web </a:t>
            </a: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site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://telerik.com/"&gt;Telerik&lt;/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Show the news table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class="newstable"&gt;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&lt;body&gt; Section: Introduction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694738" cy="54863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 describes the viewable portion of the page</a:t>
            </a:r>
          </a:p>
          <a:p>
            <a:pPr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dirty="0" smtClean="0"/>
              <a:t> section</a:t>
            </a:r>
          </a:p>
          <a:p>
            <a:pPr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&lt;/body&gt;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01124" name="Rectangle 4"/>
          <p:cNvSpPr>
            <a:spLocks noChangeArrowheads="1"/>
          </p:cNvSpPr>
          <p:nvPr/>
        </p:nvSpPr>
        <p:spPr bwMode="auto">
          <a:xfrm>
            <a:off x="688976" y="3200400"/>
            <a:ext cx="7769224" cy="252992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&lt;head&gt;&lt;title&gt;Test page&lt;/title&gt;&lt;/head&gt;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&lt;!-- This is the Web page body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Text Formatting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6" y="887412"/>
            <a:ext cx="8683624" cy="5741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 formatting tags modify the text between the opening tag and the closing tag</a:t>
            </a:r>
          </a:p>
          <a:p>
            <a:pPr lvl="1">
              <a:defRPr/>
            </a:pPr>
            <a:r>
              <a:rPr lang="en-US" dirty="0" smtClean="0"/>
              <a:t>Ex.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&lt;b&gt;Hello&lt;/b&gt;</a:t>
            </a:r>
            <a:r>
              <a:rPr lang="en-US" dirty="0" smtClean="0"/>
              <a:t> makes “Hello” bold</a:t>
            </a:r>
          </a:p>
        </p:txBody>
      </p:sp>
      <p:graphicFrame>
        <p:nvGraphicFramePr>
          <p:cNvPr id="909375" name="Group 63"/>
          <p:cNvGraphicFramePr>
            <a:graphicFrameLocks noGrp="1"/>
          </p:cNvGraphicFramePr>
          <p:nvPr>
            <p:ph sz="half" idx="2"/>
          </p:nvPr>
        </p:nvGraphicFramePr>
        <p:xfrm>
          <a:off x="762000" y="2278380"/>
          <a:ext cx="7543800" cy="3810000"/>
        </p:xfrm>
        <a:graphic>
          <a:graphicData uri="http://schemas.openxmlformats.org/drawingml/2006/table">
            <a:tbl>
              <a:tblPr/>
              <a:tblGrid>
                <a:gridCol w="3886200"/>
                <a:gridCol w="3657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&lt;b&gt;&lt;/b&gt;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bold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&lt;i&gt;&lt;/i&gt;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italicized</a:t>
                      </a:r>
                      <a:endParaRPr kumimoji="1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&lt;u&gt;&lt;/u&gt;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underlined</a:t>
                      </a:r>
                      <a:endParaRPr kumimoji="1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&lt;sup&gt;&lt;/sup&gt;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30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superscript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&lt;sub&gt;&lt;/sub&gt;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-25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subscript</a:t>
                      </a:r>
                      <a:endParaRPr kumimoji="1" lang="en-US" sz="2000" b="0" i="0" u="none" strike="noStrike" cap="none" normalizeH="0" baseline="-2500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&lt;strong&gt;&lt;/strong&gt;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strong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&lt;em&gt;&lt;/em&gt;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emphasized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&lt;pre&gt;&lt;/pre&gt;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Preformatted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&lt;blockquote&gt;&lt;/blockquote&gt;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Quoted text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&lt;del&gt;&lt;/del&gt;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Deleted text – </a:t>
                      </a:r>
                      <a:r>
                        <a:rPr kumimoji="1" lang="en-US" sz="20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strike through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 Formatting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531814" y="1221587"/>
            <a:ext cx="8078786" cy="496751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"-//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W3C//DTD XHTML 1.0 Transitional//EN"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"http://www.w3.org/TR/xhtml1/DTD/xhtml1-transitional.dtd"&gt;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title&gt;Page Title&lt;/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&lt;h1&gt;Notice&lt;/h1&gt;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&lt;p&gt;This is a &lt;em&gt;sample&lt;/em&gt; Web page.&lt;/p&gt;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&gt;&lt;pre&gt;Next paragraph: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preformatted.&lt;/pre&gt;&lt;/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&lt;h2&gt;More Info&lt;/h2&gt;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&lt;p&gt;Specifically, we’re using XHMTL 1.0 transitional.&lt;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br /&gt;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Next line.&lt;/p&gt;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695041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text-formatting.html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Hyperlinks: &lt;a&gt; Tag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686800" cy="5638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form.html</a:t>
            </a:r>
            <a:r>
              <a:rPr lang="en-US" dirty="0" smtClean="0"/>
              <a:t> on the same server in the same directory:</a:t>
            </a:r>
            <a:br>
              <a:rPr lang="en-US" dirty="0" smtClean="0"/>
            </a:br>
            <a:endParaRPr lang="en-US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parent.html</a:t>
            </a:r>
            <a:r>
              <a:rPr lang="en-US" dirty="0" smtClean="0"/>
              <a:t> on the same server in the parent directory:</a:t>
            </a:r>
            <a:br>
              <a:rPr lang="en-US" dirty="0" smtClean="0"/>
            </a:br>
            <a:endParaRPr lang="en-US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cat.html</a:t>
            </a:r>
            <a:r>
              <a:rPr lang="en-US" dirty="0" smtClean="0"/>
              <a:t> on the same server in the subdirectory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stuff</a:t>
            </a:r>
            <a:r>
              <a:rPr lang="en-US" dirty="0" smtClean="0"/>
              <a:t>: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13412" name="Rectangle 4"/>
          <p:cNvSpPr>
            <a:spLocks noChangeArrowheads="1"/>
          </p:cNvSpPr>
          <p:nvPr/>
        </p:nvSpPr>
        <p:spPr bwMode="auto">
          <a:xfrm>
            <a:off x="758825" y="2190779"/>
            <a:ext cx="7558088" cy="4762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href="form.html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"&gt;Fill Our Form&lt;/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</p:txBody>
      </p:sp>
      <p:sp>
        <p:nvSpPr>
          <p:cNvPr id="913413" name="Rectangle 5"/>
          <p:cNvSpPr>
            <a:spLocks noChangeArrowheads="1"/>
          </p:cNvSpPr>
          <p:nvPr/>
        </p:nvSpPr>
        <p:spPr bwMode="auto">
          <a:xfrm>
            <a:off x="758825" y="3657600"/>
            <a:ext cx="7558088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href="../parent.html"&gt;Parent&lt;/a&gt;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3414" name="Rectangle 6"/>
          <p:cNvSpPr>
            <a:spLocks noChangeArrowheads="1"/>
          </p:cNvSpPr>
          <p:nvPr/>
        </p:nvSpPr>
        <p:spPr bwMode="auto">
          <a:xfrm>
            <a:off x="755650" y="5181600"/>
            <a:ext cx="7558088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href="stuff/cat.html"&gt;Catalog&lt;/a&gt;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Hyperlinks: &lt;a&gt; Tag </a:t>
            </a:r>
          </a:p>
        </p:txBody>
      </p:sp>
      <p:sp>
        <p:nvSpPr>
          <p:cNvPr id="959491" name="Text Box 3"/>
          <p:cNvSpPr txBox="1"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715000"/>
          </a:xfrm>
          <a:effectLst/>
        </p:spPr>
        <p:txBody>
          <a:bodyPr lIns="91436" tIns="45718" rIns="91436" bIns="45718"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Link to a document called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apply-now.html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On the same server, in same directory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Using an image as a link button: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index.html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On the same server</a:t>
            </a:r>
            <a:r>
              <a:rPr lang="bg-BG" sz="2800" dirty="0" smtClean="0"/>
              <a:t>, </a:t>
            </a:r>
            <a:r>
              <a:rPr lang="en-US" sz="2800" dirty="0" smtClean="0"/>
              <a:t>in the subdirectory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english</a:t>
            </a:r>
            <a:r>
              <a:rPr lang="en-US" sz="2800" dirty="0" smtClean="0"/>
              <a:t> of the parent directory: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59493" name="Rectangle 5"/>
          <p:cNvSpPr>
            <a:spLocks noChangeArrowheads="1"/>
          </p:cNvSpPr>
          <p:nvPr/>
        </p:nvSpPr>
        <p:spPr bwMode="auto">
          <a:xfrm>
            <a:off x="685800" y="2622714"/>
            <a:ext cx="7773988" cy="8824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</a:t>
            </a: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="apply-now.html</a:t>
            </a: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"&gt;&lt;</a:t>
            </a: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src="apply-now-button.jpg</a:t>
            </a: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/&gt;&lt;/a&gt;</a:t>
            </a:r>
          </a:p>
        </p:txBody>
      </p:sp>
      <p:sp>
        <p:nvSpPr>
          <p:cNvPr id="959496" name="Rectangle 8"/>
          <p:cNvSpPr>
            <a:spLocks noChangeArrowheads="1"/>
          </p:cNvSpPr>
          <p:nvPr/>
        </p:nvSpPr>
        <p:spPr bwMode="auto">
          <a:xfrm>
            <a:off x="685800" y="5072592"/>
            <a:ext cx="7773988" cy="87100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href="../english/index.html"&gt;Switch to English version&lt;/a&gt;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90600"/>
            <a:ext cx="8686800" cy="5562600"/>
          </a:xfrm>
          <a:prstGeom prst="rect">
            <a:avLst/>
          </a:prstGeom>
        </p:spPr>
        <p:txBody>
          <a:bodyPr/>
          <a:lstStyle>
            <a:lvl1pPr marL="282575" indent="-282575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 sz="3200" b="1" kern="120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02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buFont typeface="Wingdings 2" pitchFamily="18" charset="2"/>
              <a:buChar char=""/>
              <a:defRPr sz="2800" b="1" kern="1200">
                <a:solidFill>
                  <a:srgbClr val="F5FF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Inserting an image with </a:t>
            </a:r>
            <a:r>
              <a:rPr lang="en-US" noProof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&lt;img&gt;</a:t>
            </a:r>
            <a:r>
              <a:rPr lang="en-US" dirty="0" smtClean="0">
                <a:solidFill>
                  <a:schemeClr val="tx1"/>
                </a:solidFill>
              </a:rPr>
              <a:t> tag: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Image attributes:</a:t>
            </a:r>
          </a:p>
          <a:p>
            <a:pPr>
              <a:defRPr/>
            </a:pP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Example: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Images: </a:t>
            </a:r>
            <a:r>
              <a:rPr lang="en-US" sz="40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&lt;img&gt;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 tag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0000" endPos="50000" dist="12700" dir="5400000" sy="-100000" algn="bl" rotWithShape="0"/>
              </a:effectLst>
            </a:endParaRPr>
          </a:p>
        </p:txBody>
      </p:sp>
      <p:graphicFrame>
        <p:nvGraphicFramePr>
          <p:cNvPr id="917538" name="Group 3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24319007"/>
              </p:ext>
            </p:extLst>
          </p:nvPr>
        </p:nvGraphicFramePr>
        <p:xfrm>
          <a:off x="609600" y="2819400"/>
          <a:ext cx="7924800" cy="2049780"/>
        </p:xfrm>
        <a:graphic>
          <a:graphicData uri="http://schemas.openxmlformats.org/drawingml/2006/table">
            <a:tbl>
              <a:tblPr/>
              <a:tblGrid>
                <a:gridCol w="1483731"/>
                <a:gridCol w="6441069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src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Location of image file</a:t>
                      </a: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(relative or absolute)</a:t>
                      </a: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alt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Substitute text for display</a:t>
                      </a: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(e.g. in text mode)</a:t>
                      </a: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height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Number of pixels of the height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width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Number of pixels of the width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border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Size of border, 0 for no border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7533" name="Rectangle 29"/>
          <p:cNvSpPr>
            <a:spLocks noChangeArrowheads="1"/>
          </p:cNvSpPr>
          <p:nvPr/>
        </p:nvSpPr>
        <p:spPr bwMode="auto">
          <a:xfrm>
            <a:off x="609600" y="1600200"/>
            <a:ext cx="7924800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src="/img/basd-logo.png"&gt;</a:t>
            </a:r>
          </a:p>
        </p:txBody>
      </p:sp>
      <p:sp>
        <p:nvSpPr>
          <p:cNvPr id="917536" name="Rectangle 32"/>
          <p:cNvSpPr>
            <a:spLocks noChangeArrowheads="1"/>
          </p:cNvSpPr>
          <p:nvPr/>
        </p:nvSpPr>
        <p:spPr bwMode="auto">
          <a:xfrm>
            <a:off x="609600" y="5638800"/>
            <a:ext cx="7924800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src="./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php.png" alt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="PHP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3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Miscellaneous Tags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&lt;hr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/&gt;</a:t>
            </a:r>
            <a:r>
              <a:rPr lang="en-US" dirty="0" smtClean="0"/>
              <a:t>: Draws a horizontal rule (line):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&lt;center&gt;&lt;/center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&lt;font&gt;&lt;/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font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&gt;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919557" name="Rectangle 5"/>
          <p:cNvSpPr>
            <a:spLocks noChangeArrowheads="1"/>
          </p:cNvSpPr>
          <p:nvPr/>
        </p:nvSpPr>
        <p:spPr bwMode="auto">
          <a:xfrm>
            <a:off x="609600" y="1897457"/>
            <a:ext cx="7853364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&lt;hr size="5" width="70%"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9558" name="Rectangle 6"/>
          <p:cNvSpPr>
            <a:spLocks noChangeArrowheads="1"/>
          </p:cNvSpPr>
          <p:nvPr/>
        </p:nvSpPr>
        <p:spPr bwMode="auto">
          <a:xfrm>
            <a:off x="609600" y="3269057"/>
            <a:ext cx="7853364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&lt;center&gt;Hello World!&lt;/center&gt;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9560" name="Rectangle 8"/>
          <p:cNvSpPr>
            <a:spLocks noChangeArrowheads="1"/>
          </p:cNvSpPr>
          <p:nvPr/>
        </p:nvSpPr>
        <p:spPr bwMode="auto">
          <a:xfrm>
            <a:off x="609600" y="4573048"/>
            <a:ext cx="7853364" cy="83715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&lt;font size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="3" color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="blue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"&gt;Font3&lt;/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 size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="+4"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color="blue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"&gt;Font+4&lt;/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Structure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HTML is comprised of “elements” and “tags”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Begins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&lt;html&gt;</a:t>
            </a:r>
            <a:r>
              <a:rPr lang="en-US" sz="2800" dirty="0" smtClean="0"/>
              <a:t> and ends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&lt;/html&gt;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Elements (tags) are nested one inside another: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Tags have attributes: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HTML describes structure using two main sections: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&lt;body&gt;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615952" y="2971800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 &lt;head&gt;&lt;/head&gt; &lt;body&gt;&lt;/body&gt; 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82694" name="Rectangle 6"/>
          <p:cNvSpPr>
            <a:spLocks noChangeArrowheads="1"/>
          </p:cNvSpPr>
          <p:nvPr/>
        </p:nvSpPr>
        <p:spPr bwMode="auto">
          <a:xfrm>
            <a:off x="615952" y="3962400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src="logo.jpg" alt="logo"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Miscellaneous Tags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963588" name="Rectangle 4"/>
          <p:cNvSpPr>
            <a:spLocks noChangeArrowheads="1"/>
          </p:cNvSpPr>
          <p:nvPr/>
        </p:nvSpPr>
        <p:spPr bwMode="auto">
          <a:xfrm>
            <a:off x="608013" y="2019437"/>
            <a:ext cx="7926388" cy="429117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&lt;title&gt;Miscellaneous Tags Example&lt;/title&gt;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&lt;hr size="5" width="70%" /&gt;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&lt;center&gt;Hello World!&lt;/center&gt;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&lt;font size="3" color="blue"&gt;Font3&lt;/font&gt;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&lt;font size="+4" color="blue"&gt;Font+4&lt;/font&gt;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911" y="1447800"/>
            <a:ext cx="5391378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misc.html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492500" y="4937125"/>
            <a:ext cx="201689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Ordered Lists: </a:t>
            </a:r>
            <a:r>
              <a:rPr lang="en-US" noProof="1" smtClean="0"/>
              <a:t>&lt;ol&gt;</a:t>
            </a:r>
            <a:r>
              <a:rPr lang="en-US" dirty="0" smtClean="0"/>
              <a:t> Tag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Create an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000" dirty="0" smtClean="0"/>
              <a:t>rdered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3000" dirty="0" smtClean="0"/>
              <a:t>ist using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&lt;ol&gt;&lt;/ol&gt;</a:t>
            </a:r>
            <a:r>
              <a:rPr lang="en-US" sz="3000" dirty="0" smtClean="0"/>
              <a:t>:</a:t>
            </a:r>
            <a:endParaRPr lang="en-US" sz="3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3000" noProof="1" smtClean="0">
              <a:latin typeface="Courier New" pitchFamily="49" charset="0"/>
            </a:endParaRPr>
          </a:p>
          <a:p>
            <a:pPr>
              <a:defRPr/>
            </a:pPr>
            <a:endParaRPr lang="en-US" sz="3000" dirty="0" smtClean="0">
              <a:latin typeface="Courier New" pitchFamily="49" charset="0"/>
            </a:endParaRPr>
          </a:p>
          <a:p>
            <a:pPr>
              <a:defRPr/>
            </a:pPr>
            <a:endParaRPr lang="en-US" sz="3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Attribute values for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sz="3000" dirty="0" smtClean="0"/>
              <a:t> are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3000" dirty="0" smtClean="0"/>
              <a:t>, or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57200" y="4041775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90600" y="5370513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754013" y="5297488"/>
            <a:ext cx="2170787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324600" y="4038600"/>
            <a:ext cx="2055371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921609" name="Line 9"/>
          <p:cNvSpPr>
            <a:spLocks noChangeShapeType="1"/>
          </p:cNvSpPr>
          <p:nvPr/>
        </p:nvSpPr>
        <p:spPr bwMode="auto">
          <a:xfrm flipH="1">
            <a:off x="914399" y="3859619"/>
            <a:ext cx="4465673" cy="1020725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0" name="Oval 10"/>
          <p:cNvSpPr>
            <a:spLocks noChangeArrowheads="1"/>
          </p:cNvSpPr>
          <p:nvPr/>
        </p:nvSpPr>
        <p:spPr bwMode="auto">
          <a:xfrm>
            <a:off x="347332" y="4000500"/>
            <a:ext cx="539750" cy="13335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1" name="Line 11"/>
          <p:cNvSpPr>
            <a:spLocks noChangeShapeType="1"/>
          </p:cNvSpPr>
          <p:nvPr/>
        </p:nvSpPr>
        <p:spPr bwMode="auto">
          <a:xfrm flipH="1">
            <a:off x="1889089" y="3886200"/>
            <a:ext cx="3902109" cy="1519813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2" name="Oval 12"/>
          <p:cNvSpPr>
            <a:spLocks noChangeArrowheads="1"/>
          </p:cNvSpPr>
          <p:nvPr/>
        </p:nvSpPr>
        <p:spPr bwMode="auto">
          <a:xfrm>
            <a:off x="1408653" y="5294313"/>
            <a:ext cx="56082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3" name="Line 13"/>
          <p:cNvSpPr>
            <a:spLocks noChangeShapeType="1"/>
          </p:cNvSpPr>
          <p:nvPr/>
        </p:nvSpPr>
        <p:spPr bwMode="auto">
          <a:xfrm flipH="1">
            <a:off x="3868613" y="3859619"/>
            <a:ext cx="2351433" cy="1184654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4" name="Oval 14"/>
          <p:cNvSpPr>
            <a:spLocks noChangeArrowheads="1"/>
          </p:cNvSpPr>
          <p:nvPr/>
        </p:nvSpPr>
        <p:spPr bwMode="auto">
          <a:xfrm>
            <a:off x="3394598" y="4941906"/>
            <a:ext cx="577850" cy="127635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5" name="Line 15"/>
          <p:cNvSpPr>
            <a:spLocks noChangeShapeType="1"/>
          </p:cNvSpPr>
          <p:nvPr/>
        </p:nvSpPr>
        <p:spPr bwMode="auto">
          <a:xfrm flipH="1">
            <a:off x="5908431" y="3886200"/>
            <a:ext cx="797168" cy="1348991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6" name="Oval 16"/>
          <p:cNvSpPr>
            <a:spLocks noChangeArrowheads="1"/>
          </p:cNvSpPr>
          <p:nvPr/>
        </p:nvSpPr>
        <p:spPr bwMode="auto">
          <a:xfrm>
            <a:off x="5506496" y="5221288"/>
            <a:ext cx="63976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7" name="Line 17"/>
          <p:cNvSpPr>
            <a:spLocks noChangeShapeType="1"/>
          </p:cNvSpPr>
          <p:nvPr/>
        </p:nvSpPr>
        <p:spPr bwMode="auto">
          <a:xfrm flipH="1">
            <a:off x="7219507" y="3912781"/>
            <a:ext cx="244548" cy="223284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8" name="Oval 18"/>
          <p:cNvSpPr>
            <a:spLocks noChangeArrowheads="1"/>
          </p:cNvSpPr>
          <p:nvPr/>
        </p:nvSpPr>
        <p:spPr bwMode="auto">
          <a:xfrm>
            <a:off x="6781800" y="4122738"/>
            <a:ext cx="612776" cy="1260474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20" name="Rectangle 20"/>
          <p:cNvSpPr>
            <a:spLocks noChangeArrowheads="1"/>
          </p:cNvSpPr>
          <p:nvPr/>
        </p:nvSpPr>
        <p:spPr bwMode="auto">
          <a:xfrm>
            <a:off x="538163" y="1586354"/>
            <a:ext cx="8066087" cy="17664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&lt;/ol&gt;</a:t>
            </a:r>
            <a:endParaRPr lang="it-IT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900" dirty="0" smtClean="0"/>
              <a:t>Unordered Lists: </a:t>
            </a:r>
            <a:r>
              <a:rPr lang="en-US" sz="3900" noProof="1" smtClean="0"/>
              <a:t>&lt;</a:t>
            </a:r>
            <a:r>
              <a:rPr lang="en-US" sz="3900" dirty="0" smtClean="0"/>
              <a:t>u</a:t>
            </a:r>
            <a:r>
              <a:rPr lang="en-US" sz="3900" noProof="1" smtClean="0"/>
              <a:t>l&gt;</a:t>
            </a:r>
            <a:r>
              <a:rPr lang="en-US" sz="3900" dirty="0" smtClean="0"/>
              <a:t> Tag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686800" cy="5791200"/>
          </a:xfrm>
        </p:spPr>
        <p:txBody>
          <a:bodyPr/>
          <a:lstStyle/>
          <a:p>
            <a:pPr>
              <a:lnSpc>
                <a:spcPts val="3600"/>
              </a:lnSpc>
              <a:defRPr/>
            </a:pPr>
            <a:r>
              <a:rPr lang="en-US" dirty="0" smtClean="0"/>
              <a:t>Create an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dirty="0" smtClean="0"/>
              <a:t>nordered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dirty="0" smtClean="0"/>
              <a:t>ist using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&lt;ul&gt;&lt;/ul&gt;</a:t>
            </a:r>
            <a:r>
              <a:rPr lang="en-US" dirty="0" smtClean="0"/>
              <a:t>:</a:t>
            </a:r>
            <a:endParaRPr lang="en-US" noProof="1" smtClean="0"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noProof="1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dirty="0" smtClean="0"/>
          </a:p>
          <a:p>
            <a:pPr>
              <a:lnSpc>
                <a:spcPts val="3600"/>
              </a:lnSpc>
              <a:defRPr/>
            </a:pPr>
            <a:r>
              <a:rPr lang="en-US" dirty="0" smtClean="0"/>
              <a:t>Attribute values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are:</a:t>
            </a:r>
          </a:p>
          <a:p>
            <a:pPr lvl="1">
              <a:lnSpc>
                <a:spcPts val="36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disc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circle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square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23652" name="Line 4"/>
          <p:cNvSpPr>
            <a:spLocks noChangeShapeType="1"/>
          </p:cNvSpPr>
          <p:nvPr/>
        </p:nvSpPr>
        <p:spPr bwMode="auto">
          <a:xfrm flipH="1">
            <a:off x="782096" y="4419600"/>
            <a:ext cx="381000" cy="4572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3" name="Line 5"/>
          <p:cNvSpPr>
            <a:spLocks noChangeShapeType="1"/>
          </p:cNvSpPr>
          <p:nvPr/>
        </p:nvSpPr>
        <p:spPr bwMode="auto">
          <a:xfrm>
            <a:off x="4571207" y="4419600"/>
            <a:ext cx="1657097" cy="619648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4" name="Line 6"/>
          <p:cNvSpPr>
            <a:spLocks noChangeShapeType="1"/>
          </p:cNvSpPr>
          <p:nvPr/>
        </p:nvSpPr>
        <p:spPr bwMode="auto">
          <a:xfrm>
            <a:off x="2667000" y="4419600"/>
            <a:ext cx="818104" cy="6858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63544" y="4876800"/>
            <a:ext cx="17986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048000" y="4876800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715000" y="4945063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923658" name="Oval 10"/>
          <p:cNvSpPr>
            <a:spLocks noChangeArrowheads="1"/>
          </p:cNvSpPr>
          <p:nvPr/>
        </p:nvSpPr>
        <p:spPr bwMode="auto">
          <a:xfrm>
            <a:off x="533400" y="4868863"/>
            <a:ext cx="358776" cy="1655762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9" name="Oval 11"/>
          <p:cNvSpPr>
            <a:spLocks noChangeArrowheads="1"/>
          </p:cNvSpPr>
          <p:nvPr/>
        </p:nvSpPr>
        <p:spPr bwMode="auto">
          <a:xfrm>
            <a:off x="6172200" y="4868863"/>
            <a:ext cx="447676" cy="16764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0" name="Oval 12"/>
          <p:cNvSpPr>
            <a:spLocks noChangeArrowheads="1"/>
          </p:cNvSpPr>
          <p:nvPr/>
        </p:nvSpPr>
        <p:spPr bwMode="auto">
          <a:xfrm>
            <a:off x="3449096" y="4884233"/>
            <a:ext cx="431800" cy="16002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2" name="Rectangle 14"/>
          <p:cNvSpPr>
            <a:spLocks noChangeArrowheads="1"/>
          </p:cNvSpPr>
          <p:nvPr/>
        </p:nvSpPr>
        <p:spPr bwMode="auto">
          <a:xfrm>
            <a:off x="608013" y="1600200"/>
            <a:ext cx="7926388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&lt;ul type="disk"&gt;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  <a:endParaRPr lang="it-IT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Definition lists: &lt;dl&gt; tag</a:t>
            </a:r>
            <a:endParaRPr lang="bg-BG" dirty="0" smtClean="0"/>
          </a:p>
        </p:txBody>
      </p:sp>
      <p:sp>
        <p:nvSpPr>
          <p:cNvPr id="1061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Create definition lists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>
              <a:defRPr/>
            </a:pPr>
            <a:r>
              <a:rPr lang="en-US" dirty="0" smtClean="0"/>
              <a:t>Pairs of text and associated definition; text is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&lt;dt&gt;</a:t>
            </a:r>
            <a:r>
              <a:rPr lang="en-US" dirty="0" smtClean="0"/>
              <a:t> tag, definition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&lt;dd&gt;</a:t>
            </a:r>
            <a:r>
              <a:rPr lang="en-US" dirty="0" smtClean="0"/>
              <a:t> tag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Renders without bullets</a:t>
            </a:r>
          </a:p>
          <a:p>
            <a:pPr lvl="1">
              <a:defRPr/>
            </a:pPr>
            <a:r>
              <a:rPr lang="en-US" dirty="0" smtClean="0"/>
              <a:t>Definition is indented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650" y="2514601"/>
            <a:ext cx="7704138" cy="232679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&lt;dt&gt;HTML&lt;/dt&gt;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&lt;dd&gt;A markup language …&lt;/dd&gt;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dt&gt;CSS&lt;/dt&gt;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&lt;dd&gt;Language used to …&lt;/dd&gt;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&lt;/dl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Lists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64612" name="Rectangle 4"/>
          <p:cNvSpPr>
            <a:spLocks noChangeArrowheads="1"/>
          </p:cNvSpPr>
          <p:nvPr/>
        </p:nvSpPr>
        <p:spPr bwMode="auto">
          <a:xfrm>
            <a:off x="538163" y="1460242"/>
            <a:ext cx="8066087" cy="501675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&lt;/ol&gt;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&lt;ul type="disc"&gt;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&lt;dt&gt;HTML&lt;/dt&gt;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&lt;dd&gt;A markup lang…&lt;/dd&gt;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&lt;/dl&gt;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4600" y="971413"/>
            <a:ext cx="2238489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lists.html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1438"/>
            <a:ext cx="7391400" cy="909637"/>
          </a:xfrm>
        </p:spPr>
        <p:txBody>
          <a:bodyPr anchor="ctr" anchorCtr="0">
            <a:noAutofit/>
          </a:bodyPr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HTML Special Characters</a:t>
            </a:r>
          </a:p>
        </p:txBody>
      </p:sp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685800" y="1066800"/>
            <a:ext cx="7696200" cy="5334000"/>
            <a:chOff x="518" y="984"/>
            <a:chExt cx="4721" cy="2990"/>
          </a:xfrm>
        </p:grpSpPr>
        <p:sp>
          <p:nvSpPr>
            <p:cNvPr id="925700" name="Rectangle 4"/>
            <p:cNvSpPr>
              <a:spLocks noChangeArrowheads="1"/>
            </p:cNvSpPr>
            <p:nvPr/>
          </p:nvSpPr>
          <p:spPr bwMode="auto">
            <a:xfrm>
              <a:off x="4151" y="351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£</a:t>
              </a:r>
            </a:p>
          </p:txBody>
        </p:sp>
        <p:sp>
          <p:nvSpPr>
            <p:cNvPr id="925701" name="Rectangle 5"/>
            <p:cNvSpPr>
              <a:spLocks noChangeArrowheads="1"/>
            </p:cNvSpPr>
            <p:nvPr/>
          </p:nvSpPr>
          <p:spPr bwMode="auto">
            <a:xfrm>
              <a:off x="2881" y="351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&amp;pound;</a:t>
              </a:r>
            </a:p>
          </p:txBody>
        </p:sp>
        <p:sp>
          <p:nvSpPr>
            <p:cNvPr id="925702" name="Rectangle 6"/>
            <p:cNvSpPr>
              <a:spLocks noChangeArrowheads="1"/>
            </p:cNvSpPr>
            <p:nvPr/>
          </p:nvSpPr>
          <p:spPr bwMode="auto">
            <a:xfrm>
              <a:off x="518" y="351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British Pound</a:t>
              </a:r>
            </a:p>
          </p:txBody>
        </p:sp>
        <p:sp>
          <p:nvSpPr>
            <p:cNvPr id="925703" name="Rectangle 7"/>
            <p:cNvSpPr>
              <a:spLocks noChangeArrowheads="1"/>
            </p:cNvSpPr>
            <p:nvPr/>
          </p:nvSpPr>
          <p:spPr bwMode="auto">
            <a:xfrm>
              <a:off x="4151" y="328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€</a:t>
              </a:r>
            </a:p>
          </p:txBody>
        </p:sp>
        <p:sp>
          <p:nvSpPr>
            <p:cNvPr id="925704" name="Rectangle 8"/>
            <p:cNvSpPr>
              <a:spLocks noChangeArrowheads="1"/>
            </p:cNvSpPr>
            <p:nvPr/>
          </p:nvSpPr>
          <p:spPr bwMode="auto">
            <a:xfrm>
              <a:off x="2881" y="328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&amp;#8364;</a:t>
              </a:r>
            </a:p>
          </p:txBody>
        </p:sp>
        <p:sp>
          <p:nvSpPr>
            <p:cNvPr id="925705" name="Rectangle 9"/>
            <p:cNvSpPr>
              <a:spLocks noChangeArrowheads="1"/>
            </p:cNvSpPr>
            <p:nvPr/>
          </p:nvSpPr>
          <p:spPr bwMode="auto">
            <a:xfrm>
              <a:off x="518" y="328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</a:t>
              </a:r>
            </a:p>
          </p:txBody>
        </p:sp>
        <p:sp>
          <p:nvSpPr>
            <p:cNvPr id="925706" name="Rectangle 10"/>
            <p:cNvSpPr>
              <a:spLocks noChangeArrowheads="1"/>
            </p:cNvSpPr>
            <p:nvPr/>
          </p:nvSpPr>
          <p:spPr bwMode="auto">
            <a:xfrm>
              <a:off x="4151" y="305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"</a:t>
              </a:r>
              <a:endParaRPr lang="en-US" sz="2200" b="1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707" name="Rectangle 11"/>
            <p:cNvSpPr>
              <a:spLocks noChangeArrowheads="1"/>
            </p:cNvSpPr>
            <p:nvPr/>
          </p:nvSpPr>
          <p:spPr bwMode="auto">
            <a:xfrm>
              <a:off x="2881" y="305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&amp;quot;</a:t>
              </a:r>
            </a:p>
          </p:txBody>
        </p:sp>
        <p:sp>
          <p:nvSpPr>
            <p:cNvPr id="925708" name="Rectangle 12"/>
            <p:cNvSpPr>
              <a:spLocks noChangeArrowheads="1"/>
            </p:cNvSpPr>
            <p:nvPr/>
          </p:nvSpPr>
          <p:spPr bwMode="auto">
            <a:xfrm>
              <a:off x="518" y="305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Quotation Mark</a:t>
              </a:r>
            </a:p>
          </p:txBody>
        </p:sp>
        <p:sp>
          <p:nvSpPr>
            <p:cNvPr id="925709" name="Rectangle 13"/>
            <p:cNvSpPr>
              <a:spLocks noChangeArrowheads="1"/>
            </p:cNvSpPr>
            <p:nvPr/>
          </p:nvSpPr>
          <p:spPr bwMode="auto">
            <a:xfrm>
              <a:off x="4151" y="374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¥</a:t>
              </a:r>
            </a:p>
          </p:txBody>
        </p:sp>
        <p:sp>
          <p:nvSpPr>
            <p:cNvPr id="925710" name="Rectangle 14"/>
            <p:cNvSpPr>
              <a:spLocks noChangeArrowheads="1"/>
            </p:cNvSpPr>
            <p:nvPr/>
          </p:nvSpPr>
          <p:spPr bwMode="auto">
            <a:xfrm>
              <a:off x="2881" y="374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&amp;yen;</a:t>
              </a:r>
            </a:p>
          </p:txBody>
        </p:sp>
        <p:sp>
          <p:nvSpPr>
            <p:cNvPr id="925711" name="Rectangle 15"/>
            <p:cNvSpPr>
              <a:spLocks noChangeArrowheads="1"/>
            </p:cNvSpPr>
            <p:nvPr/>
          </p:nvSpPr>
          <p:spPr bwMode="auto">
            <a:xfrm>
              <a:off x="518" y="374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Japanese Yen</a:t>
              </a:r>
            </a:p>
          </p:txBody>
        </p:sp>
        <p:sp>
          <p:nvSpPr>
            <p:cNvPr id="925712" name="Rectangle 16"/>
            <p:cNvSpPr>
              <a:spLocks noChangeArrowheads="1"/>
            </p:cNvSpPr>
            <p:nvPr/>
          </p:nvSpPr>
          <p:spPr bwMode="auto">
            <a:xfrm>
              <a:off x="4151" y="282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—</a:t>
              </a:r>
            </a:p>
          </p:txBody>
        </p:sp>
        <p:sp>
          <p:nvSpPr>
            <p:cNvPr id="925713" name="Rectangle 17"/>
            <p:cNvSpPr>
              <a:spLocks noChangeArrowheads="1"/>
            </p:cNvSpPr>
            <p:nvPr/>
          </p:nvSpPr>
          <p:spPr bwMode="auto">
            <a:xfrm>
              <a:off x="2881" y="282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&amp;mdash;</a:t>
              </a:r>
            </a:p>
          </p:txBody>
        </p:sp>
        <p:sp>
          <p:nvSpPr>
            <p:cNvPr id="925714" name="Rectangle 18"/>
            <p:cNvSpPr>
              <a:spLocks noChangeArrowheads="1"/>
            </p:cNvSpPr>
            <p:nvPr/>
          </p:nvSpPr>
          <p:spPr bwMode="auto">
            <a:xfrm>
              <a:off x="518" y="282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 Dash</a:t>
              </a:r>
            </a:p>
          </p:txBody>
        </p:sp>
        <p:sp>
          <p:nvSpPr>
            <p:cNvPr id="925715" name="Rectangle 19"/>
            <p:cNvSpPr>
              <a:spLocks noChangeArrowheads="1"/>
            </p:cNvSpPr>
            <p:nvPr/>
          </p:nvSpPr>
          <p:spPr bwMode="auto">
            <a:xfrm>
              <a:off x="4151" y="259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endParaRPr lang="en-US" sz="19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endParaRPr>
            </a:p>
          </p:txBody>
        </p:sp>
        <p:sp>
          <p:nvSpPr>
            <p:cNvPr id="925716" name="Rectangle 20"/>
            <p:cNvSpPr>
              <a:spLocks noChangeArrowheads="1"/>
            </p:cNvSpPr>
            <p:nvPr/>
          </p:nvSpPr>
          <p:spPr bwMode="auto">
            <a:xfrm>
              <a:off x="2881" y="259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&amp;nbsp;</a:t>
              </a:r>
            </a:p>
          </p:txBody>
        </p:sp>
        <p:sp>
          <p:nvSpPr>
            <p:cNvPr id="925717" name="Rectangle 21"/>
            <p:cNvSpPr>
              <a:spLocks noChangeArrowheads="1"/>
            </p:cNvSpPr>
            <p:nvPr/>
          </p:nvSpPr>
          <p:spPr bwMode="auto">
            <a:xfrm>
              <a:off x="518" y="259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Non-breaking Space</a:t>
              </a:r>
            </a:p>
          </p:txBody>
        </p:sp>
        <p:sp>
          <p:nvSpPr>
            <p:cNvPr id="925718" name="Rectangle 22"/>
            <p:cNvSpPr>
              <a:spLocks noChangeArrowheads="1"/>
            </p:cNvSpPr>
            <p:nvPr/>
          </p:nvSpPr>
          <p:spPr bwMode="auto">
            <a:xfrm>
              <a:off x="4151" y="236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</a:t>
              </a:r>
            </a:p>
          </p:txBody>
        </p:sp>
        <p:sp>
          <p:nvSpPr>
            <p:cNvPr id="925719" name="Rectangle 23"/>
            <p:cNvSpPr>
              <a:spLocks noChangeArrowheads="1"/>
            </p:cNvSpPr>
            <p:nvPr/>
          </p:nvSpPr>
          <p:spPr bwMode="auto">
            <a:xfrm>
              <a:off x="2881" y="236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&amp;amp;</a:t>
              </a:r>
            </a:p>
          </p:txBody>
        </p:sp>
        <p:sp>
          <p:nvSpPr>
            <p:cNvPr id="925720" name="Rectangle 24"/>
            <p:cNvSpPr>
              <a:spLocks noChangeArrowheads="1"/>
            </p:cNvSpPr>
            <p:nvPr/>
          </p:nvSpPr>
          <p:spPr bwMode="auto">
            <a:xfrm>
              <a:off x="518" y="236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Ampersand</a:t>
              </a:r>
            </a:p>
          </p:txBody>
        </p:sp>
        <p:sp>
          <p:nvSpPr>
            <p:cNvPr id="925721" name="Rectangle 25"/>
            <p:cNvSpPr>
              <a:spLocks noChangeArrowheads="1"/>
            </p:cNvSpPr>
            <p:nvPr/>
          </p:nvSpPr>
          <p:spPr bwMode="auto">
            <a:xfrm>
              <a:off x="4151" y="213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&gt;</a:t>
              </a:r>
            </a:p>
          </p:txBody>
        </p:sp>
        <p:sp>
          <p:nvSpPr>
            <p:cNvPr id="925722" name="Rectangle 26"/>
            <p:cNvSpPr>
              <a:spLocks noChangeArrowheads="1"/>
            </p:cNvSpPr>
            <p:nvPr/>
          </p:nvSpPr>
          <p:spPr bwMode="auto">
            <a:xfrm>
              <a:off x="2881" y="213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&amp;gt;</a:t>
              </a:r>
            </a:p>
          </p:txBody>
        </p:sp>
        <p:sp>
          <p:nvSpPr>
            <p:cNvPr id="925723" name="Rectangle 27"/>
            <p:cNvSpPr>
              <a:spLocks noChangeArrowheads="1"/>
            </p:cNvSpPr>
            <p:nvPr/>
          </p:nvSpPr>
          <p:spPr bwMode="auto">
            <a:xfrm>
              <a:off x="518" y="213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Greater Than</a:t>
              </a:r>
            </a:p>
          </p:txBody>
        </p:sp>
        <p:sp>
          <p:nvSpPr>
            <p:cNvPr id="925724" name="Rectangle 28"/>
            <p:cNvSpPr>
              <a:spLocks noChangeArrowheads="1"/>
            </p:cNvSpPr>
            <p:nvPr/>
          </p:nvSpPr>
          <p:spPr bwMode="auto">
            <a:xfrm>
              <a:off x="4151" y="190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&lt;</a:t>
              </a:r>
            </a:p>
          </p:txBody>
        </p:sp>
        <p:sp>
          <p:nvSpPr>
            <p:cNvPr id="925725" name="Rectangle 29"/>
            <p:cNvSpPr>
              <a:spLocks noChangeArrowheads="1"/>
            </p:cNvSpPr>
            <p:nvPr/>
          </p:nvSpPr>
          <p:spPr bwMode="auto">
            <a:xfrm>
              <a:off x="2881" y="190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&amp;lt;</a:t>
              </a:r>
            </a:p>
          </p:txBody>
        </p:sp>
        <p:sp>
          <p:nvSpPr>
            <p:cNvPr id="925726" name="Rectangle 30"/>
            <p:cNvSpPr>
              <a:spLocks noChangeArrowheads="1"/>
            </p:cNvSpPr>
            <p:nvPr/>
          </p:nvSpPr>
          <p:spPr bwMode="auto">
            <a:xfrm>
              <a:off x="518" y="190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Less Than</a:t>
              </a:r>
            </a:p>
          </p:txBody>
        </p:sp>
        <p:sp>
          <p:nvSpPr>
            <p:cNvPr id="925727" name="Rectangle 31"/>
            <p:cNvSpPr>
              <a:spLocks noChangeArrowheads="1"/>
            </p:cNvSpPr>
            <p:nvPr/>
          </p:nvSpPr>
          <p:spPr bwMode="auto">
            <a:xfrm>
              <a:off x="4151" y="167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™</a:t>
              </a:r>
            </a:p>
          </p:txBody>
        </p:sp>
        <p:sp>
          <p:nvSpPr>
            <p:cNvPr id="925728" name="Rectangle 32"/>
            <p:cNvSpPr>
              <a:spLocks noChangeArrowheads="1"/>
            </p:cNvSpPr>
            <p:nvPr/>
          </p:nvSpPr>
          <p:spPr bwMode="auto">
            <a:xfrm>
              <a:off x="2881" y="167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&amp;trade;</a:t>
              </a:r>
            </a:p>
          </p:txBody>
        </p:sp>
        <p:sp>
          <p:nvSpPr>
            <p:cNvPr id="925729" name="Rectangle 33"/>
            <p:cNvSpPr>
              <a:spLocks noChangeArrowheads="1"/>
            </p:cNvSpPr>
            <p:nvPr/>
          </p:nvSpPr>
          <p:spPr bwMode="auto">
            <a:xfrm>
              <a:off x="518" y="167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Trademark Sign</a:t>
              </a:r>
            </a:p>
          </p:txBody>
        </p:sp>
        <p:sp>
          <p:nvSpPr>
            <p:cNvPr id="925730" name="Rectangle 34"/>
            <p:cNvSpPr>
              <a:spLocks noChangeArrowheads="1"/>
            </p:cNvSpPr>
            <p:nvPr/>
          </p:nvSpPr>
          <p:spPr bwMode="auto">
            <a:xfrm>
              <a:off x="4151" y="144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®</a:t>
              </a:r>
            </a:p>
          </p:txBody>
        </p:sp>
        <p:sp>
          <p:nvSpPr>
            <p:cNvPr id="925731" name="Rectangle 35"/>
            <p:cNvSpPr>
              <a:spLocks noChangeArrowheads="1"/>
            </p:cNvSpPr>
            <p:nvPr/>
          </p:nvSpPr>
          <p:spPr bwMode="auto">
            <a:xfrm>
              <a:off x="2881" y="144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&amp;reg;</a:t>
              </a:r>
            </a:p>
          </p:txBody>
        </p:sp>
        <p:sp>
          <p:nvSpPr>
            <p:cNvPr id="925732" name="Rectangle 36"/>
            <p:cNvSpPr>
              <a:spLocks noChangeArrowheads="1"/>
            </p:cNvSpPr>
            <p:nvPr/>
          </p:nvSpPr>
          <p:spPr bwMode="auto">
            <a:xfrm>
              <a:off x="518" y="144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Registered Trademark Sign</a:t>
              </a:r>
            </a:p>
          </p:txBody>
        </p:sp>
        <p:sp>
          <p:nvSpPr>
            <p:cNvPr id="925733" name="Rectangle 37"/>
            <p:cNvSpPr>
              <a:spLocks noChangeArrowheads="1"/>
            </p:cNvSpPr>
            <p:nvPr/>
          </p:nvSpPr>
          <p:spPr bwMode="auto">
            <a:xfrm>
              <a:off x="4151" y="121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©</a:t>
              </a:r>
            </a:p>
          </p:txBody>
        </p:sp>
        <p:sp>
          <p:nvSpPr>
            <p:cNvPr id="925734" name="Rectangle 38"/>
            <p:cNvSpPr>
              <a:spLocks noChangeArrowheads="1"/>
            </p:cNvSpPr>
            <p:nvPr/>
          </p:nvSpPr>
          <p:spPr bwMode="auto">
            <a:xfrm>
              <a:off x="2881" y="121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&amp;copy;</a:t>
              </a:r>
            </a:p>
          </p:txBody>
        </p:sp>
        <p:sp>
          <p:nvSpPr>
            <p:cNvPr id="925735" name="Rectangle 39"/>
            <p:cNvSpPr>
              <a:spLocks noChangeArrowheads="1"/>
            </p:cNvSpPr>
            <p:nvPr/>
          </p:nvSpPr>
          <p:spPr bwMode="auto">
            <a:xfrm>
              <a:off x="518" y="121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Copyright Sign</a:t>
              </a:r>
            </a:p>
          </p:txBody>
        </p:sp>
        <p:sp>
          <p:nvSpPr>
            <p:cNvPr id="925736" name="Rectangle 40"/>
            <p:cNvSpPr>
              <a:spLocks noChangeArrowheads="1"/>
            </p:cNvSpPr>
            <p:nvPr/>
          </p:nvSpPr>
          <p:spPr bwMode="auto">
            <a:xfrm>
              <a:off x="4151" y="984"/>
              <a:ext cx="1088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Symbol</a:t>
              </a:r>
            </a:p>
          </p:txBody>
        </p:sp>
        <p:sp>
          <p:nvSpPr>
            <p:cNvPr id="925737" name="Rectangle 41"/>
            <p:cNvSpPr>
              <a:spLocks noChangeArrowheads="1"/>
            </p:cNvSpPr>
            <p:nvPr/>
          </p:nvSpPr>
          <p:spPr bwMode="auto">
            <a:xfrm>
              <a:off x="2881" y="984"/>
              <a:ext cx="1270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HTML Entity</a:t>
              </a:r>
            </a:p>
          </p:txBody>
        </p:sp>
        <p:sp>
          <p:nvSpPr>
            <p:cNvPr id="925738" name="Rectangle 42"/>
            <p:cNvSpPr>
              <a:spLocks noChangeArrowheads="1"/>
            </p:cNvSpPr>
            <p:nvPr/>
          </p:nvSpPr>
          <p:spPr bwMode="auto">
            <a:xfrm>
              <a:off x="518" y="984"/>
              <a:ext cx="2363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Symbol Name</a:t>
              </a:r>
            </a:p>
          </p:txBody>
        </p:sp>
        <p:sp>
          <p:nvSpPr>
            <p:cNvPr id="925739" name="Line 43"/>
            <p:cNvSpPr>
              <a:spLocks noChangeShapeType="1"/>
            </p:cNvSpPr>
            <p:nvPr/>
          </p:nvSpPr>
          <p:spPr bwMode="auto">
            <a:xfrm>
              <a:off x="518" y="984"/>
              <a:ext cx="4721" cy="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0" name="Line 44"/>
            <p:cNvSpPr>
              <a:spLocks noChangeShapeType="1"/>
            </p:cNvSpPr>
            <p:nvPr/>
          </p:nvSpPr>
          <p:spPr bwMode="auto">
            <a:xfrm>
              <a:off x="518" y="3974"/>
              <a:ext cx="4721" cy="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1" name="Line 45"/>
            <p:cNvSpPr>
              <a:spLocks noChangeShapeType="1"/>
            </p:cNvSpPr>
            <p:nvPr/>
          </p:nvSpPr>
          <p:spPr bwMode="auto">
            <a:xfrm>
              <a:off x="518" y="984"/>
              <a:ext cx="0" cy="299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2" name="Line 46"/>
            <p:cNvSpPr>
              <a:spLocks noChangeShapeType="1"/>
            </p:cNvSpPr>
            <p:nvPr/>
          </p:nvSpPr>
          <p:spPr bwMode="auto">
            <a:xfrm>
              <a:off x="5239" y="984"/>
              <a:ext cx="0" cy="299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3" name="Line 67"/>
            <p:cNvSpPr>
              <a:spLocks noChangeShapeType="1"/>
            </p:cNvSpPr>
            <p:nvPr/>
          </p:nvSpPr>
          <p:spPr bwMode="auto">
            <a:xfrm>
              <a:off x="2881" y="984"/>
              <a:ext cx="0" cy="299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4" name="Line 68"/>
            <p:cNvSpPr>
              <a:spLocks noChangeShapeType="1"/>
            </p:cNvSpPr>
            <p:nvPr/>
          </p:nvSpPr>
          <p:spPr bwMode="auto">
            <a:xfrm>
              <a:off x="4151" y="984"/>
              <a:ext cx="0" cy="299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5" name="Line 69"/>
            <p:cNvSpPr>
              <a:spLocks noChangeShapeType="1"/>
            </p:cNvSpPr>
            <p:nvPr/>
          </p:nvSpPr>
          <p:spPr bwMode="auto">
            <a:xfrm>
              <a:off x="518" y="121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70" name="Line 74"/>
            <p:cNvSpPr>
              <a:spLocks noChangeShapeType="1"/>
            </p:cNvSpPr>
            <p:nvPr/>
          </p:nvSpPr>
          <p:spPr bwMode="auto">
            <a:xfrm>
              <a:off x="518" y="144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75" name="Line 79"/>
            <p:cNvSpPr>
              <a:spLocks noChangeShapeType="1"/>
            </p:cNvSpPr>
            <p:nvPr/>
          </p:nvSpPr>
          <p:spPr bwMode="auto">
            <a:xfrm>
              <a:off x="518" y="167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80" name="Line 84"/>
            <p:cNvSpPr>
              <a:spLocks noChangeShapeType="1"/>
            </p:cNvSpPr>
            <p:nvPr/>
          </p:nvSpPr>
          <p:spPr bwMode="auto">
            <a:xfrm>
              <a:off x="518" y="190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85" name="Line 89"/>
            <p:cNvSpPr>
              <a:spLocks noChangeShapeType="1"/>
            </p:cNvSpPr>
            <p:nvPr/>
          </p:nvSpPr>
          <p:spPr bwMode="auto">
            <a:xfrm>
              <a:off x="518" y="213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90" name="Line 94"/>
            <p:cNvSpPr>
              <a:spLocks noChangeShapeType="1"/>
            </p:cNvSpPr>
            <p:nvPr/>
          </p:nvSpPr>
          <p:spPr bwMode="auto">
            <a:xfrm>
              <a:off x="518" y="236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95" name="Line 99"/>
            <p:cNvSpPr>
              <a:spLocks noChangeShapeType="1"/>
            </p:cNvSpPr>
            <p:nvPr/>
          </p:nvSpPr>
          <p:spPr bwMode="auto">
            <a:xfrm>
              <a:off x="518" y="259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800" name="Line 104"/>
            <p:cNvSpPr>
              <a:spLocks noChangeShapeType="1"/>
            </p:cNvSpPr>
            <p:nvPr/>
          </p:nvSpPr>
          <p:spPr bwMode="auto">
            <a:xfrm>
              <a:off x="518" y="282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805" name="Line 109"/>
            <p:cNvSpPr>
              <a:spLocks noChangeShapeType="1"/>
            </p:cNvSpPr>
            <p:nvPr/>
          </p:nvSpPr>
          <p:spPr bwMode="auto">
            <a:xfrm>
              <a:off x="518" y="305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12" name="Line 116"/>
            <p:cNvSpPr>
              <a:spLocks noChangeShapeType="1"/>
            </p:cNvSpPr>
            <p:nvPr/>
          </p:nvSpPr>
          <p:spPr bwMode="auto">
            <a:xfrm>
              <a:off x="518" y="328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19" name="Line 123"/>
            <p:cNvSpPr>
              <a:spLocks noChangeShapeType="1"/>
            </p:cNvSpPr>
            <p:nvPr/>
          </p:nvSpPr>
          <p:spPr bwMode="auto">
            <a:xfrm>
              <a:off x="518" y="351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26" name="Line 130"/>
            <p:cNvSpPr>
              <a:spLocks noChangeShapeType="1"/>
            </p:cNvSpPr>
            <p:nvPr/>
          </p:nvSpPr>
          <p:spPr bwMode="auto">
            <a:xfrm>
              <a:off x="518" y="374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8452FF4-89E3-4D1B-9927-2DBDC00E58D7}" type="slidenum">
              <a:rPr lang="en-US" sz="1100"/>
              <a:pPr lvl="0">
                <a:defRPr/>
              </a:pPr>
              <a:t>35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Special Characters – Example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608014" y="2118479"/>
            <a:ext cx="7926386" cy="31393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p&gt;[&amp;gt;&amp;gt;&amp;nbsp;&amp;nbsp;Welcome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&amp;nbsp;&amp;nbsp;&amp;lt;&amp;lt;]&lt;/p&gt;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&lt;p&gt;&amp;#9658;I have following cards: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A&amp;#9827;, K&amp;#9830; and 9&amp;#9829;.&lt;/p&gt;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&lt;p&gt;&amp;#9658;I prefer hard rock &amp;#9835;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music &amp;#9835;&lt;/p&gt;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&gt;&amp;copy;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2006 by Svetlin Nakov &amp;amp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 his team&lt;/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&lt;p&gt;Telerik Academy™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2911" y="151161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special-chars.html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3962400"/>
            <a:ext cx="8229600" cy="1447798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nsolas" pitchFamily="49" charset="0"/>
              </a:rPr>
              <a:t>&lt;DIV&gt;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</a:rPr>
              <a:t>&lt;SPAN&gt;</a:t>
            </a:r>
            <a:r>
              <a:rPr lang="en-US" dirty="0" smtClean="0"/>
              <a:t> Block and Inline Elements</a:t>
            </a:r>
            <a:endParaRPr lang="bg-BG" dirty="0"/>
          </a:p>
        </p:txBody>
      </p:sp>
      <p:pic>
        <p:nvPicPr>
          <p:cNvPr id="13314" name="Picture 2" descr="http://www.instantshift.com/wp-content/uploads/2009/11/cssbm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08321">
            <a:off x="4773825" y="1210905"/>
            <a:ext cx="3657600" cy="2585498"/>
          </a:xfrm>
          <a:prstGeom prst="roundRect">
            <a:avLst>
              <a:gd name="adj" fmla="val 12629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http://i.expression.microsoft.com/dd326790.PixieMill03_09(en-us,MSDN.10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8508">
            <a:off x="699797" y="1289046"/>
            <a:ext cx="3532943" cy="2625398"/>
          </a:xfrm>
          <a:prstGeom prst="roundRect">
            <a:avLst>
              <a:gd name="adj" fmla="val 12629"/>
            </a:avLst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and Inline Elements</a:t>
            </a:r>
            <a:endParaRPr lang="bg-BG" dirty="0" smtClean="0"/>
          </a:p>
        </p:txBody>
      </p:sp>
      <p:sp>
        <p:nvSpPr>
          <p:cNvPr id="1062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elements add a line break before and after them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dirty="0" smtClean="0"/>
              <a:t> is a block element</a:t>
            </a:r>
          </a:p>
          <a:p>
            <a:pPr lvl="1">
              <a:defRPr/>
            </a:pPr>
            <a:r>
              <a:rPr lang="en-US" dirty="0" smtClean="0"/>
              <a:t>Other block elements are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&lt;table&gt;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&lt;hr&gt;</a:t>
            </a:r>
            <a:r>
              <a:rPr lang="en-US" dirty="0" smtClean="0"/>
              <a:t>, headings, lists,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&lt;p&gt;</a:t>
            </a:r>
            <a:r>
              <a:rPr lang="en-US" dirty="0" smtClean="0"/>
              <a:t> and etc.</a:t>
            </a:r>
          </a:p>
          <a:p>
            <a:pPr>
              <a:defRPr/>
            </a:pPr>
            <a:r>
              <a:rPr lang="en-US" dirty="0" smtClean="0"/>
              <a:t>Inline elements don’t break the text before and after them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&lt;span&gt;</a:t>
            </a:r>
            <a:r>
              <a:rPr lang="en-US" dirty="0" smtClean="0"/>
              <a:t> is an inline element</a:t>
            </a:r>
          </a:p>
          <a:p>
            <a:pPr lvl="1">
              <a:defRPr/>
            </a:pPr>
            <a:r>
              <a:rPr lang="en-US" dirty="0" smtClean="0"/>
              <a:t>Most HTML elements are inline,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&lt;a&gt;</a:t>
            </a:r>
            <a:endParaRPr lang="bg-BG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&lt;div&gt; Tag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dirty="0" smtClean="0"/>
              <a:t> creates logical divisions within a page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Block style element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Used with CSS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Example: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612775" y="4191000"/>
            <a:ext cx="7847013" cy="16004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&lt;div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font-size:24px;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color:red"&gt;DIV example&lt;/div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one is &lt;span style="color:red; font-weight:bold"&gt;only a test&lt;/span&gt;.&lt;/p&gt;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0911" y="358140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div-and-span.html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Code Formatting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The HTML source code should be formatted to increase readability and facilitate debugging.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block element should start on a new line.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nested (block) element should be indented.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Browsers ignore multiple whitespaces in the page source, so formatting is harmless.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For performance reasons, formatting can be sacrificed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&lt;span&gt; Tag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Inline style element</a:t>
            </a:r>
          </a:p>
          <a:p>
            <a:pPr>
              <a:defRPr/>
            </a:pPr>
            <a:r>
              <a:rPr lang="en-US" dirty="0" smtClean="0"/>
              <a:t>Useful for modifying a specific portion of text </a:t>
            </a:r>
          </a:p>
          <a:p>
            <a:pPr lvl="1">
              <a:defRPr/>
            </a:pPr>
            <a:r>
              <a:rPr lang="en-US" dirty="0" smtClean="0"/>
              <a:t>Don't create a separate area			 (paragraph) in the document</a:t>
            </a:r>
          </a:p>
          <a:p>
            <a:pPr>
              <a:defRPr/>
            </a:pPr>
            <a:r>
              <a:rPr lang="en-US" dirty="0" smtClean="0"/>
              <a:t>Very useful with CSS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46180" name="Rectangle 4"/>
          <p:cNvSpPr>
            <a:spLocks noChangeArrowheads="1"/>
          </p:cNvSpPr>
          <p:nvPr/>
        </p:nvSpPr>
        <p:spPr bwMode="auto">
          <a:xfrm>
            <a:off x="466725" y="4343400"/>
            <a:ext cx="8208963" cy="16004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one is &lt;span style="color:red; font-weight:bold"&gt;only a test&lt;/span&gt;.&lt;/p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p&gt;This one is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another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 style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="font-size:32px;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font-weight:bold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"&gt;TEST&lt;/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span&gt;.&lt;/p&gt;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81000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span.html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24200" y="3429000"/>
            <a:ext cx="487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  <p:pic>
        <p:nvPicPr>
          <p:cNvPr id="57346" name="Picture 2" descr="http://webscripts.softpedia.com/screenshots/Javascript-for-sorting-HTML-tables-211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538154" cy="1184512"/>
          </a:xfrm>
          <a:prstGeom prst="roundRect">
            <a:avLst>
              <a:gd name="adj" fmla="val 627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  <p:pic>
        <p:nvPicPr>
          <p:cNvPr id="57348" name="Picture 4" descr="http://www.create-a-website-adviser.com/images/htmltable1cod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20445291">
            <a:off x="737435" y="2866099"/>
            <a:ext cx="2167800" cy="3381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puna.net.nz/archives/Design/css-tables_files/c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7001">
            <a:off x="5216420" y="4908247"/>
            <a:ext cx="3200400" cy="1330934"/>
          </a:xfrm>
          <a:prstGeom prst="roundRect">
            <a:avLst>
              <a:gd name="adj" fmla="val 1878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54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Tables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Tables represent tabular data</a:t>
            </a:r>
          </a:p>
          <a:p>
            <a:pPr lvl="1">
              <a:lnSpc>
                <a:spcPts val="4000"/>
              </a:lnSpc>
              <a:defRPr/>
            </a:pPr>
            <a:r>
              <a:rPr lang="en-US" sz="2400" dirty="0" smtClean="0"/>
              <a:t>A table consists of one or several rows</a:t>
            </a:r>
          </a:p>
          <a:p>
            <a:pPr lvl="1">
              <a:lnSpc>
                <a:spcPts val="4000"/>
              </a:lnSpc>
              <a:defRPr/>
            </a:pPr>
            <a:r>
              <a:rPr lang="en-US" sz="2400" dirty="0" smtClean="0"/>
              <a:t>Each row has one or more columns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Tables comprised of several core tags: &lt;table&gt;&lt;/table&gt;: begin / end the table</a:t>
            </a:r>
            <a:br>
              <a:rPr lang="en-US" dirty="0" smtClean="0"/>
            </a:br>
            <a:r>
              <a:rPr lang="en-US" noProof="1" smtClean="0"/>
              <a:t>&lt;tr&gt;&lt;/tr&gt;: </a:t>
            </a:r>
            <a:r>
              <a:rPr lang="en-US" dirty="0" smtClean="0"/>
              <a:t>create a table row</a:t>
            </a:r>
            <a:br>
              <a:rPr lang="en-US" dirty="0" smtClean="0"/>
            </a:br>
            <a:r>
              <a:rPr lang="en-US" dirty="0" smtClean="0"/>
              <a:t>&lt;td&gt;&lt;/td&gt;: create tabular data (cell)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Tables should not be used for layout. Use CSS floats and positioning styles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8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Tables</a:t>
            </a:r>
            <a:endParaRPr lang="bg-BG" dirty="0" smtClean="0"/>
          </a:p>
        </p:txBody>
      </p:sp>
      <p:sp>
        <p:nvSpPr>
          <p:cNvPr id="1010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table</a:t>
            </a: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row</a:t>
            </a: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cell in a row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755651" y="21291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&lt;table&gt; ... &lt;/table&gt;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755651" y="3276600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&lt;tr&gt; ... &lt;/tr&gt;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755651" y="4495800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&lt;td&gt; ... &lt;/td&gt;</a:t>
            </a:r>
          </a:p>
        </p:txBody>
      </p:sp>
    </p:spTree>
    <p:extLst>
      <p:ext uri="{BB962C8B-B14F-4D97-AF65-F5344CB8AC3E}">
        <p14:creationId xmlns:p14="http://schemas.microsoft.com/office/powerpoint/2010/main" xmlns="" val="39070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Simple HTML Tables – Example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011715" name="Rectangle 3"/>
          <p:cNvSpPr>
            <a:spLocks noChangeArrowheads="1"/>
          </p:cNvSpPr>
          <p:nvPr/>
        </p:nvSpPr>
        <p:spPr bwMode="auto">
          <a:xfrm>
            <a:off x="608014" y="1230154"/>
            <a:ext cx="7926386" cy="51706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="0" cellpadding="5"&gt;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href="lecture1.ppt"&gt;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Lecture 1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href="lecture2.ppt"&gt;Lecture 2&lt;/a&gt;&lt;/td&gt;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&lt;td&gt;&lt;img src="zip.gif"&gt;&lt;/td&gt;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href="lecture2-demos.zip"&gt;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Lecture 2 - Demos&lt;/a&gt;&lt;/td&gt;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xmlns="" val="2582117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Complete HTML Tables</a:t>
            </a:r>
            <a:endParaRPr lang="bg-BG" dirty="0" smtClean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Table rows split into three semantic sections: header, body and footer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&lt;thead&gt;</a:t>
            </a:r>
            <a:r>
              <a:rPr lang="en-US" dirty="0" smtClean="0"/>
              <a:t> denotes table header and contains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&lt;th&gt;</a:t>
            </a:r>
            <a:r>
              <a:rPr lang="en-US" dirty="0" smtClean="0"/>
              <a:t> elements, instead of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&lt;td&gt;</a:t>
            </a:r>
            <a:r>
              <a:rPr lang="en-US" dirty="0" smtClean="0"/>
              <a:t> elements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&lt;tbody&gt;</a:t>
            </a:r>
            <a:r>
              <a:rPr lang="en-US" dirty="0" smtClean="0"/>
              <a:t> denotes collection of table rows that contain the very data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&lt;tfoot&gt;</a:t>
            </a:r>
            <a:r>
              <a:rPr lang="en-US" dirty="0" smtClean="0"/>
              <a:t> denotes table footer but comes BEFORE the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&lt;tbody&gt;</a:t>
            </a:r>
            <a:r>
              <a:rPr lang="en-US" dirty="0" smtClean="0"/>
              <a:t> tag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&lt;colgroup&gt;</a:t>
            </a:r>
            <a:r>
              <a:rPr lang="en-US" dirty="0" smtClean="0"/>
              <a:t> and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&lt;col&gt;</a:t>
            </a:r>
            <a:r>
              <a:rPr lang="en-US" dirty="0" smtClean="0"/>
              <a:t> define columns (most often used to set column widths)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095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Complete HTML Table: Example</a:t>
            </a:r>
            <a:endParaRPr lang="bg-BG" sz="3800" dirty="0" smtClean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 </a:t>
            </a:r>
            <a:endParaRPr lang="bg-BG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057796" name="Rectangle 4"/>
          <p:cNvSpPr>
            <a:spLocks noChangeArrowheads="1"/>
          </p:cNvSpPr>
          <p:nvPr/>
        </p:nvSpPr>
        <p:spPr bwMode="auto">
          <a:xfrm>
            <a:off x="611188" y="1066800"/>
            <a:ext cx="7847012" cy="547842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&lt;colgroup&gt;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&lt;col style="width:100px" /&gt;&lt;col /&gt;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&lt;/colgroup&gt;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&lt;thead&gt;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th&gt;Column 1&lt;/th&gt;&lt;th&gt;Column 2&lt;/th&gt;&lt;/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&lt;/thead&gt;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&lt;tfoot&gt;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td&gt;Footer 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td&gt;Footer 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&lt;/tfoot&gt;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&lt;tbody&gt;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1.1&lt;/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1.2&lt;/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2.1&lt;/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td&gt;Cell 2.2&lt;/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&lt;/tbody&gt;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819400" y="2291596"/>
            <a:ext cx="2514600" cy="527804"/>
          </a:xfrm>
          <a:prstGeom prst="wedgeRoundRectCallout">
            <a:avLst>
              <a:gd name="adj1" fmla="val -90772"/>
              <a:gd name="adj2" fmla="val 4788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header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514600" y="3358396"/>
            <a:ext cx="2209800" cy="527804"/>
          </a:xfrm>
          <a:prstGeom prst="wedgeRoundRectCallout">
            <a:avLst>
              <a:gd name="adj1" fmla="val -82311"/>
              <a:gd name="adj2" fmla="val 52581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footer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581400" y="4425196"/>
            <a:ext cx="4419600" cy="527804"/>
          </a:xfrm>
          <a:prstGeom prst="wedgeRoundRectCallout">
            <a:avLst>
              <a:gd name="adj1" fmla="val -90128"/>
              <a:gd name="adj2" fmla="val 55481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Last comes the body (data)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934200" y="2209800"/>
            <a:ext cx="990600" cy="527804"/>
          </a:xfrm>
          <a:prstGeom prst="wedgeRoundRectCallout">
            <a:avLst>
              <a:gd name="adj1" fmla="val -88658"/>
              <a:gd name="adj2" fmla="val 74075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352800" y="1224796"/>
            <a:ext cx="2514600" cy="527804"/>
          </a:xfrm>
          <a:prstGeom prst="wedgeRoundRectCallout">
            <a:avLst>
              <a:gd name="adj1" fmla="val -90772"/>
              <a:gd name="adj2" fmla="val 4788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columns</a:t>
            </a:r>
          </a:p>
        </p:txBody>
      </p:sp>
    </p:spTree>
    <p:extLst>
      <p:ext uri="{BB962C8B-B14F-4D97-AF65-F5344CB8AC3E}">
        <p14:creationId xmlns:p14="http://schemas.microsoft.com/office/powerpoint/2010/main" xmlns="" val="797141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343400" y="1981200"/>
            <a:ext cx="4267200" cy="441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cellpadding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around the cell content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981200"/>
            <a:ext cx="3352800" cy="45720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between cells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800" dirty="0" smtClean="0"/>
              <a:t>Cell Spacing and Padding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3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Tables have two important attributes: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69963" y="3055938"/>
            <a:ext cx="2233612" cy="1439862"/>
            <a:chOff x="838" y="1933"/>
            <a:chExt cx="1407" cy="907"/>
          </a:xfrm>
        </p:grpSpPr>
        <p:sp>
          <p:nvSpPr>
            <p:cNvPr id="1024007" name="Rectangle 7"/>
            <p:cNvSpPr>
              <a:spLocks noChangeArrowheads="1"/>
            </p:cNvSpPr>
            <p:nvPr/>
          </p:nvSpPr>
          <p:spPr bwMode="auto">
            <a:xfrm>
              <a:off x="838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8" name="Rectangle 8"/>
            <p:cNvSpPr>
              <a:spLocks noChangeArrowheads="1"/>
            </p:cNvSpPr>
            <p:nvPr/>
          </p:nvSpPr>
          <p:spPr bwMode="auto">
            <a:xfrm>
              <a:off x="1746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9" name="Rectangle 9"/>
            <p:cNvSpPr>
              <a:spLocks noChangeArrowheads="1"/>
            </p:cNvSpPr>
            <p:nvPr/>
          </p:nvSpPr>
          <p:spPr bwMode="auto">
            <a:xfrm>
              <a:off x="838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0" name="Rectangle 10"/>
            <p:cNvSpPr>
              <a:spLocks noChangeArrowheads="1"/>
            </p:cNvSpPr>
            <p:nvPr/>
          </p:nvSpPr>
          <p:spPr bwMode="auto">
            <a:xfrm>
              <a:off x="1746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1" name="Line 11"/>
            <p:cNvSpPr>
              <a:spLocks noChangeShapeType="1"/>
            </p:cNvSpPr>
            <p:nvPr/>
          </p:nvSpPr>
          <p:spPr bwMode="auto">
            <a:xfrm>
              <a:off x="1336" y="2069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14" name="Line 14"/>
            <p:cNvSpPr>
              <a:spLocks noChangeShapeType="1"/>
            </p:cNvSpPr>
            <p:nvPr/>
          </p:nvSpPr>
          <p:spPr bwMode="auto">
            <a:xfrm flipH="1">
              <a:off x="1988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29" name="Line 29"/>
            <p:cNvSpPr>
              <a:spLocks noChangeShapeType="1"/>
            </p:cNvSpPr>
            <p:nvPr/>
          </p:nvSpPr>
          <p:spPr bwMode="auto">
            <a:xfrm>
              <a:off x="1337" y="2704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30" name="Line 30"/>
            <p:cNvSpPr>
              <a:spLocks noChangeShapeType="1"/>
            </p:cNvSpPr>
            <p:nvPr/>
          </p:nvSpPr>
          <p:spPr bwMode="auto">
            <a:xfrm flipH="1">
              <a:off x="1087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224463" y="2819400"/>
            <a:ext cx="2501900" cy="1887538"/>
            <a:chOff x="3345" y="1688"/>
            <a:chExt cx="1576" cy="1189"/>
          </a:xfrm>
          <a:effectLst/>
        </p:grpSpPr>
        <p:sp>
          <p:nvSpPr>
            <p:cNvPr id="1024025" name="Rectangle 25"/>
            <p:cNvSpPr>
              <a:spLocks noChangeArrowheads="1"/>
            </p:cNvSpPr>
            <p:nvPr/>
          </p:nvSpPr>
          <p:spPr bwMode="auto">
            <a:xfrm>
              <a:off x="3355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1" name="Line 31"/>
            <p:cNvSpPr>
              <a:spLocks noChangeShapeType="1"/>
            </p:cNvSpPr>
            <p:nvPr/>
          </p:nvSpPr>
          <p:spPr bwMode="auto">
            <a:xfrm flipH="1">
              <a:off x="3718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3" name="Line 33"/>
            <p:cNvSpPr>
              <a:spLocks noChangeShapeType="1"/>
            </p:cNvSpPr>
            <p:nvPr/>
          </p:nvSpPr>
          <p:spPr bwMode="auto">
            <a:xfrm>
              <a:off x="3345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4" name="Line 34"/>
            <p:cNvSpPr>
              <a:spLocks noChangeShapeType="1"/>
            </p:cNvSpPr>
            <p:nvPr/>
          </p:nvSpPr>
          <p:spPr bwMode="auto">
            <a:xfrm>
              <a:off x="3884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5" name="Line 35"/>
            <p:cNvSpPr>
              <a:spLocks noChangeShapeType="1"/>
            </p:cNvSpPr>
            <p:nvPr/>
          </p:nvSpPr>
          <p:spPr bwMode="auto">
            <a:xfrm flipH="1">
              <a:off x="3718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6" name="Rectangle 36"/>
            <p:cNvSpPr>
              <a:spLocks noChangeArrowheads="1"/>
            </p:cNvSpPr>
            <p:nvPr/>
          </p:nvSpPr>
          <p:spPr bwMode="auto">
            <a:xfrm>
              <a:off x="3355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7" name="Line 37"/>
            <p:cNvSpPr>
              <a:spLocks noChangeShapeType="1"/>
            </p:cNvSpPr>
            <p:nvPr/>
          </p:nvSpPr>
          <p:spPr bwMode="auto">
            <a:xfrm flipH="1">
              <a:off x="3718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8" name="Line 38"/>
            <p:cNvSpPr>
              <a:spLocks noChangeShapeType="1"/>
            </p:cNvSpPr>
            <p:nvPr/>
          </p:nvSpPr>
          <p:spPr bwMode="auto">
            <a:xfrm>
              <a:off x="3345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9" name="Line 39"/>
            <p:cNvSpPr>
              <a:spLocks noChangeShapeType="1"/>
            </p:cNvSpPr>
            <p:nvPr/>
          </p:nvSpPr>
          <p:spPr bwMode="auto">
            <a:xfrm>
              <a:off x="3884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0" name="Line 40"/>
            <p:cNvSpPr>
              <a:spLocks noChangeShapeType="1"/>
            </p:cNvSpPr>
            <p:nvPr/>
          </p:nvSpPr>
          <p:spPr bwMode="auto">
            <a:xfrm flipH="1">
              <a:off x="3718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1" name="Rectangle 41"/>
            <p:cNvSpPr>
              <a:spLocks noChangeArrowheads="1"/>
            </p:cNvSpPr>
            <p:nvPr/>
          </p:nvSpPr>
          <p:spPr bwMode="auto">
            <a:xfrm>
              <a:off x="4171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2" name="Line 42"/>
            <p:cNvSpPr>
              <a:spLocks noChangeShapeType="1"/>
            </p:cNvSpPr>
            <p:nvPr/>
          </p:nvSpPr>
          <p:spPr bwMode="auto">
            <a:xfrm flipH="1">
              <a:off x="4534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3" name="Line 43"/>
            <p:cNvSpPr>
              <a:spLocks noChangeShapeType="1"/>
            </p:cNvSpPr>
            <p:nvPr/>
          </p:nvSpPr>
          <p:spPr bwMode="auto">
            <a:xfrm>
              <a:off x="4161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4" name="Line 44"/>
            <p:cNvSpPr>
              <a:spLocks noChangeShapeType="1"/>
            </p:cNvSpPr>
            <p:nvPr/>
          </p:nvSpPr>
          <p:spPr bwMode="auto">
            <a:xfrm>
              <a:off x="4700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5" name="Line 45"/>
            <p:cNvSpPr>
              <a:spLocks noChangeShapeType="1"/>
            </p:cNvSpPr>
            <p:nvPr/>
          </p:nvSpPr>
          <p:spPr bwMode="auto">
            <a:xfrm flipH="1">
              <a:off x="4534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6" name="Rectangle 46"/>
            <p:cNvSpPr>
              <a:spLocks noChangeArrowheads="1"/>
            </p:cNvSpPr>
            <p:nvPr/>
          </p:nvSpPr>
          <p:spPr bwMode="auto">
            <a:xfrm>
              <a:off x="4171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7" name="Line 47"/>
            <p:cNvSpPr>
              <a:spLocks noChangeShapeType="1"/>
            </p:cNvSpPr>
            <p:nvPr/>
          </p:nvSpPr>
          <p:spPr bwMode="auto">
            <a:xfrm flipH="1">
              <a:off x="4534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8" name="Line 48"/>
            <p:cNvSpPr>
              <a:spLocks noChangeShapeType="1"/>
            </p:cNvSpPr>
            <p:nvPr/>
          </p:nvSpPr>
          <p:spPr bwMode="auto">
            <a:xfrm>
              <a:off x="4161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9" name="Line 49"/>
            <p:cNvSpPr>
              <a:spLocks noChangeShapeType="1"/>
            </p:cNvSpPr>
            <p:nvPr/>
          </p:nvSpPr>
          <p:spPr bwMode="auto">
            <a:xfrm>
              <a:off x="4700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50" name="Line 50"/>
            <p:cNvSpPr>
              <a:spLocks noChangeShapeType="1"/>
            </p:cNvSpPr>
            <p:nvPr/>
          </p:nvSpPr>
          <p:spPr bwMode="auto">
            <a:xfrm flipH="1">
              <a:off x="4534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820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Cell Spacing and Padding – Example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565150" y="1973947"/>
            <a:ext cx="7993063" cy="442685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&lt;head&gt;&lt;title&gt;Table Cells&lt;/title&gt;&lt;/head&gt;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</a:t>
            </a:r>
            <a:r>
              <a:rPr lang="en-US" sz="22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cellspacing="15" cellpadding="0"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&lt;br/&gt;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cellspacing="0" cellpadding="10"&gt;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457200" y="1447800"/>
            <a:ext cx="24449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bg-BG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cells</a:t>
            </a:r>
            <a:r>
              <a:rPr lang="bg-BG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5311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334000" y="14478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rows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4478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columns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Column and Row Span</a:t>
            </a:r>
          </a:p>
        </p:txBody>
      </p:sp>
      <p:sp>
        <p:nvSpPr>
          <p:cNvPr id="10362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60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 cells have two important attributes: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990599" y="3240832"/>
            <a:ext cx="1447801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4" name="Rectangle 36"/>
          <p:cNvSpPr>
            <a:spLocks noChangeArrowheads="1"/>
          </p:cNvSpPr>
          <p:nvPr/>
        </p:nvSpPr>
        <p:spPr bwMode="auto">
          <a:xfrm>
            <a:off x="2538918" y="3240832"/>
            <a:ext cx="1499682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5" name="Rectangle 37"/>
          <p:cNvSpPr>
            <a:spLocks noChangeArrowheads="1"/>
          </p:cNvSpPr>
          <p:nvPr/>
        </p:nvSpPr>
        <p:spPr bwMode="auto">
          <a:xfrm>
            <a:off x="990600" y="3908359"/>
            <a:ext cx="3048000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6" name="AutoShape 38"/>
          <p:cNvSpPr>
            <a:spLocks noChangeArrowheads="1"/>
          </p:cNvSpPr>
          <p:nvPr/>
        </p:nvSpPr>
        <p:spPr bwMode="auto">
          <a:xfrm>
            <a:off x="2555875" y="2492375"/>
            <a:ext cx="1871663" cy="527804"/>
          </a:xfrm>
          <a:prstGeom prst="wedgeRoundRectCallout">
            <a:avLst>
              <a:gd name="adj1" fmla="val -46269"/>
              <a:gd name="adj2" fmla="val 15514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7" name="AutoShape 39"/>
          <p:cNvSpPr>
            <a:spLocks noChangeArrowheads="1"/>
          </p:cNvSpPr>
          <p:nvPr/>
        </p:nvSpPr>
        <p:spPr bwMode="auto">
          <a:xfrm>
            <a:off x="539750" y="2492375"/>
            <a:ext cx="1871663" cy="511275"/>
          </a:xfrm>
          <a:prstGeom prst="wedgeRoundRectCallout">
            <a:avLst>
              <a:gd name="adj1" fmla="val 41519"/>
              <a:gd name="adj2" fmla="val 14595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8" name="AutoShape 40"/>
          <p:cNvSpPr>
            <a:spLocks noChangeArrowheads="1"/>
          </p:cNvSpPr>
          <p:nvPr/>
        </p:nvSpPr>
        <p:spPr bwMode="auto">
          <a:xfrm>
            <a:off x="3309938" y="4495800"/>
            <a:ext cx="1871662" cy="527804"/>
          </a:xfrm>
          <a:prstGeom prst="wedgeRoundRectCallout">
            <a:avLst>
              <a:gd name="adj1" fmla="val -39747"/>
              <a:gd name="adj2" fmla="val -11255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colspan="2"</a:t>
            </a:r>
          </a:p>
        </p:txBody>
      </p:sp>
      <p:sp>
        <p:nvSpPr>
          <p:cNvPr id="1036329" name="Rectangle 41"/>
          <p:cNvSpPr>
            <a:spLocks noChangeArrowheads="1"/>
          </p:cNvSpPr>
          <p:nvPr/>
        </p:nvSpPr>
        <p:spPr bwMode="auto">
          <a:xfrm>
            <a:off x="5291138" y="3200400"/>
            <a:ext cx="1503362" cy="12954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80000" tIns="108000" rIns="180000" bIns="108000" anchor="ctr"/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0" name="Rectangle 42"/>
          <p:cNvSpPr>
            <a:spLocks noChangeArrowheads="1"/>
          </p:cNvSpPr>
          <p:nvPr/>
        </p:nvSpPr>
        <p:spPr bwMode="auto">
          <a:xfrm>
            <a:off x="6917243" y="3200400"/>
            <a:ext cx="1410277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2" name="Rectangle 44"/>
          <p:cNvSpPr>
            <a:spLocks noChangeArrowheads="1"/>
          </p:cNvSpPr>
          <p:nvPr/>
        </p:nvSpPr>
        <p:spPr bwMode="auto">
          <a:xfrm>
            <a:off x="6917243" y="3886200"/>
            <a:ext cx="1410277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3" name="AutoShape 45"/>
          <p:cNvSpPr>
            <a:spLocks noChangeArrowheads="1"/>
          </p:cNvSpPr>
          <p:nvPr/>
        </p:nvSpPr>
        <p:spPr bwMode="auto">
          <a:xfrm>
            <a:off x="4716463" y="2492375"/>
            <a:ext cx="1943100" cy="527804"/>
          </a:xfrm>
          <a:prstGeom prst="wedgeRoundRectCallout">
            <a:avLst>
              <a:gd name="adj1" fmla="val 38074"/>
              <a:gd name="adj2" fmla="val 15000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rowspan="2"</a:t>
            </a:r>
          </a:p>
        </p:txBody>
      </p:sp>
      <p:sp>
        <p:nvSpPr>
          <p:cNvPr id="1036334" name="AutoShape 46"/>
          <p:cNvSpPr>
            <a:spLocks noChangeArrowheads="1"/>
          </p:cNvSpPr>
          <p:nvPr/>
        </p:nvSpPr>
        <p:spPr bwMode="auto">
          <a:xfrm>
            <a:off x="6804025" y="2492375"/>
            <a:ext cx="1944688" cy="527804"/>
          </a:xfrm>
          <a:prstGeom prst="wedgeRoundRectCallout">
            <a:avLst>
              <a:gd name="adj1" fmla="val -39389"/>
              <a:gd name="adj2" fmla="val 15073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7086600" y="4495800"/>
            <a:ext cx="1944688" cy="527804"/>
          </a:xfrm>
          <a:prstGeom prst="wedgeRoundRectCallout">
            <a:avLst>
              <a:gd name="adj1" fmla="val -36289"/>
              <a:gd name="adj2" fmla="val -891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</p:spTree>
    <p:extLst>
      <p:ext uri="{BB962C8B-B14F-4D97-AF65-F5344CB8AC3E}">
        <p14:creationId xmlns:p14="http://schemas.microsoft.com/office/powerpoint/2010/main" xmlns="" val="398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326" grpId="0" animBg="1"/>
      <p:bldP spid="1036327" grpId="0" animBg="1"/>
      <p:bldP spid="1036328" grpId="0" animBg="1"/>
      <p:bldP spid="1036333" grpId="0" animBg="1"/>
      <p:bldP spid="103633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First HTML Page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541338" y="1779079"/>
            <a:ext cx="7991475" cy="32501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000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test.html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Column and Row Span – 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038339" name="Rectangle 3"/>
          <p:cNvSpPr>
            <a:spLocks noChangeArrowheads="1"/>
          </p:cNvSpPr>
          <p:nvPr/>
        </p:nvSpPr>
        <p:spPr bwMode="auto">
          <a:xfrm>
            <a:off x="539750" y="2014478"/>
            <a:ext cx="7993063" cy="286232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cellspacing="0"&gt;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class="1"&gt;&lt;td&gt;Cell[1,1]&lt;/td&gt;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</a:t>
            </a:r>
            <a:r>
              <a:rPr lang="en-US" sz="20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colspan="2"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&gt;Cell[2,1]&lt;/td&gt;&lt;/tr&gt;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class=“2"&gt;&lt;td&gt;Cell[1,2]&lt;/td&gt;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</a:t>
            </a:r>
            <a:r>
              <a:rPr lang="en-US" sz="20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rowspan="2"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&gt;Cell[2,2]&lt;/td&gt;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&lt;td&gt;Cell[3,2]&lt;/td&gt;&lt;/tr&gt;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class=“3"&gt;&lt;td&gt;Cell[1,3]&lt;/td&gt;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&lt;td&gt;Cell[2,3]&lt;/td&gt;&lt;/tr&gt;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038341" name="Rectangle 5"/>
          <p:cNvSpPr>
            <a:spLocks noChangeArrowheads="1"/>
          </p:cNvSpPr>
          <p:nvPr/>
        </p:nvSpPr>
        <p:spPr bwMode="auto">
          <a:xfrm>
            <a:off x="2617788" y="2332038"/>
            <a:ext cx="184150" cy="822325"/>
          </a:xfrm>
          <a:prstGeom prst="rect">
            <a:avLst/>
          </a:prstGeom>
          <a:noFill/>
          <a:ln w="25400" algn="ctr">
            <a:noFill/>
            <a:miter lim="800000"/>
            <a:headEnd type="none" w="lg" len="med"/>
            <a:tailEnd type="none" w="lg" len="med"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392" y="1359210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table-colspan-rowspan.html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2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2762" y="2362200"/>
            <a:ext cx="5761038" cy="6365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HTML Forms</a:t>
            </a:r>
            <a:endParaRPr lang="bg-BG" dirty="0" smtClean="0"/>
          </a:p>
        </p:txBody>
      </p:sp>
      <p:sp>
        <p:nvSpPr>
          <p:cNvPr id="1021955" name="Rectangle 3"/>
          <p:cNvSpPr>
            <a:spLocks noChangeArrowheads="1"/>
          </p:cNvSpPr>
          <p:nvPr/>
        </p:nvSpPr>
        <p:spPr bwMode="auto">
          <a:xfrm>
            <a:off x="1619250" y="2970677"/>
            <a:ext cx="5761038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Entering User Data from a Web Page</a:t>
            </a:r>
            <a:endParaRPr lang="bg-BG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31746" name="Picture 2" descr="http://cdn-www.soyouwanna.com/images/lessons/WebProgAOL01fg01-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01251">
            <a:off x="3306833" y="3714294"/>
            <a:ext cx="2247900" cy="3067722"/>
          </a:xfrm>
          <a:prstGeom prst="roundRect">
            <a:avLst>
              <a:gd name="adj" fmla="val 564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isometricOffAxis1Right"/>
            <a:lightRig rig="threePt" dir="t"/>
          </a:scene3d>
        </p:spPr>
      </p:pic>
      <p:pic>
        <p:nvPicPr>
          <p:cNvPr id="31748" name="Picture 4" descr="http://www.learn-html-tutorial.com/Images/sol-reg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426718"/>
            <a:ext cx="2171700" cy="2316482"/>
          </a:xfrm>
          <a:prstGeom prst="roundRect">
            <a:avLst>
              <a:gd name="adj" fmla="val 606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31750" name="Picture 6" descr="http://icons2.iconarchive.com/icons/dryicons/aesthetica-2/48/html-page-accept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2590800"/>
            <a:ext cx="457200" cy="457200"/>
          </a:xfrm>
          <a:prstGeom prst="rect">
            <a:avLst/>
          </a:prstGeom>
          <a:noFill/>
        </p:spPr>
      </p:pic>
      <p:pic>
        <p:nvPicPr>
          <p:cNvPr id="31752" name="Picture 8" descr="http://www.iconarchive.com/icons/mart/glaze/128/html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683012">
            <a:off x="709695" y="1319294"/>
            <a:ext cx="12192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1136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 smtClean="0"/>
              <a:t>Forms are the primary method for gathering data from site visitors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Create a form block with</a:t>
            </a:r>
          </a:p>
          <a:p>
            <a:pPr>
              <a:spcBef>
                <a:spcPts val="1200"/>
              </a:spcBef>
              <a:defRPr/>
            </a:pP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Example: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933892" name="Rectangle 4"/>
          <p:cNvSpPr>
            <a:spLocks noChangeArrowheads="1"/>
          </p:cNvSpPr>
          <p:nvPr/>
        </p:nvSpPr>
        <p:spPr bwMode="auto">
          <a:xfrm>
            <a:off x="755650" y="220980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&lt;form&gt;&lt;/form&gt;</a:t>
            </a:r>
          </a:p>
        </p:txBody>
      </p:sp>
      <p:sp>
        <p:nvSpPr>
          <p:cNvPr id="933893" name="Rectangle 5"/>
          <p:cNvSpPr>
            <a:spLocks noChangeArrowheads="1"/>
          </p:cNvSpPr>
          <p:nvPr/>
        </p:nvSpPr>
        <p:spPr bwMode="auto">
          <a:xfrm>
            <a:off x="755650" y="4391561"/>
            <a:ext cx="7488238" cy="13234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name="myForm" method="post" action="path/to/some-script.php"&gt;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...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933894" name="AutoShape 6"/>
          <p:cNvSpPr>
            <a:spLocks noChangeArrowheads="1"/>
          </p:cNvSpPr>
          <p:nvPr/>
        </p:nvSpPr>
        <p:spPr bwMode="auto">
          <a:xfrm>
            <a:off x="2640012" y="5410200"/>
            <a:ext cx="5513388" cy="1379101"/>
          </a:xfrm>
          <a:prstGeom prst="wedgeRoundRectCallout">
            <a:avLst>
              <a:gd name="adj1" fmla="val -43068"/>
              <a:gd name="adj2" fmla="val -9044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"action" attribute tells where the form data should </a:t>
            </a: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nsolas" pitchFamily="49" charset="0"/>
              </a:rPr>
              <a:t>be sent</a:t>
            </a:r>
            <a:endParaRPr lang="en-US" sz="28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933895" name="AutoShape 7"/>
          <p:cNvSpPr>
            <a:spLocks noChangeArrowheads="1"/>
          </p:cNvSpPr>
          <p:nvPr/>
        </p:nvSpPr>
        <p:spPr bwMode="auto">
          <a:xfrm>
            <a:off x="3657600" y="2133600"/>
            <a:ext cx="5410200" cy="1804749"/>
          </a:xfrm>
          <a:prstGeom prst="wedgeRoundRectCallout">
            <a:avLst>
              <a:gd name="adj1" fmla="val -37849"/>
              <a:gd name="adj2" fmla="val 7708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“method" attribute tells how the form data should be sent – via GET or POST request</a:t>
            </a:r>
          </a:p>
        </p:txBody>
      </p:sp>
    </p:spTree>
    <p:extLst>
      <p:ext uri="{BB962C8B-B14F-4D97-AF65-F5344CB8AC3E}">
        <p14:creationId xmlns:p14="http://schemas.microsoft.com/office/powerpoint/2010/main" xmlns="" val="30548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4" grpId="0" animBg="1"/>
      <p:bldP spid="93389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Form Fields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Single-line text input fields:</a:t>
            </a: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Multi-line textarea fields: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Hidden fields contain data not shown to the user: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755650" y="17305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name="FirstName" value="This is a text field" /&gt;</a:t>
            </a:r>
          </a:p>
        </p:txBody>
      </p:sp>
      <p:sp>
        <p:nvSpPr>
          <p:cNvPr id="935941" name="Rectangle 5"/>
          <p:cNvSpPr>
            <a:spLocks noChangeArrowheads="1"/>
          </p:cNvSpPr>
          <p:nvPr/>
        </p:nvSpPr>
        <p:spPr bwMode="auto">
          <a:xfrm>
            <a:off x="755650" y="34069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&lt;textarea name="Comments"&gt;This is a multi-line text field&lt;/textarea&gt;</a:t>
            </a:r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755650" y="5334000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type="hidden" name="Account" value="This is a hidden text field" /&gt;</a:t>
            </a:r>
          </a:p>
        </p:txBody>
      </p:sp>
    </p:spTree>
    <p:extLst>
      <p:ext uri="{BB962C8B-B14F-4D97-AF65-F5344CB8AC3E}">
        <p14:creationId xmlns:p14="http://schemas.microsoft.com/office/powerpoint/2010/main" xmlns="" val="36505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Form Input Controls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Checkboxes: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Radio buttons: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ts val="3000"/>
              </a:spcBef>
              <a:defRPr/>
            </a:pPr>
            <a:r>
              <a:rPr lang="en-US" sz="3000" dirty="0" smtClean="0"/>
              <a:t>Radio buttons can be grouped, allowing only one to be selected from a group: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937988" name="Rectangle 4"/>
          <p:cNvSpPr>
            <a:spLocks noChangeArrowheads="1"/>
          </p:cNvSpPr>
          <p:nvPr/>
        </p:nvSpPr>
        <p:spPr bwMode="auto">
          <a:xfrm>
            <a:off x="755650" y="21877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type="checkbox" name="fruit" value="apple" /&gt;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755650" y="363849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name="title" value="Mr." /&gt;</a:t>
            </a:r>
          </a:p>
        </p:txBody>
      </p:sp>
      <p:sp>
        <p:nvSpPr>
          <p:cNvPr id="937990" name="Rectangle 6"/>
          <p:cNvSpPr>
            <a:spLocks noChangeArrowheads="1"/>
          </p:cNvSpPr>
          <p:nvPr/>
        </p:nvSpPr>
        <p:spPr bwMode="auto">
          <a:xfrm>
            <a:off x="762000" y="5445125"/>
            <a:ext cx="7467600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</a:t>
            </a:r>
            <a:r>
              <a:rPr lang="en-US" sz="2200" b="1" noProof="1" smtClean="0">
                <a:solidFill>
                  <a:srgbClr val="FAF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city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value="Lom"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</a:t>
            </a:r>
            <a:r>
              <a:rPr lang="en-US" sz="2200" b="1" noProof="1" smtClean="0">
                <a:solidFill>
                  <a:srgbClr val="FAF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city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value="Ruse" /&gt;</a:t>
            </a:r>
          </a:p>
        </p:txBody>
      </p:sp>
    </p:spTree>
    <p:extLst>
      <p:ext uri="{BB962C8B-B14F-4D97-AF65-F5344CB8AC3E}">
        <p14:creationId xmlns:p14="http://schemas.microsoft.com/office/powerpoint/2010/main" xmlns="" val="29174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Dropdown menus: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3000"/>
              </a:spcBef>
              <a:defRPr/>
            </a:pPr>
            <a:r>
              <a:rPr lang="en-US" dirty="0" smtClean="0"/>
              <a:t>Submit button: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611188" y="20350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name="gender"&gt;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2"&gt;Female&lt;/option&gt;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3"&gt;Other&lt;/option&gt;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611188" y="50364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type="submit" name="submitBtn" value="Apply Now" /&gt;</a:t>
            </a:r>
          </a:p>
        </p:txBody>
      </p:sp>
    </p:spTree>
    <p:extLst>
      <p:ext uri="{BB962C8B-B14F-4D97-AF65-F5344CB8AC3E}">
        <p14:creationId xmlns:p14="http://schemas.microsoft.com/office/powerpoint/2010/main" xmlns="" val="19535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Password input – a text field which masks the entered text with * signs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Multiple select field – displays the list of items in multiple lines, instead of one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209800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type="password" name="pass"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42448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name="products" multiple="multiple"&gt;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selected="selected"&gt;keyboard&lt;/option&gt;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2"&gt;mouse&lt;/option&gt;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3"&gt;speakers&lt;/option&gt;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</p:spTree>
    <p:extLst>
      <p:ext uri="{BB962C8B-B14F-4D97-AF65-F5344CB8AC3E}">
        <p14:creationId xmlns:p14="http://schemas.microsoft.com/office/powerpoint/2010/main" xmlns="" val="451510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File input – a field used for uploading files</a:t>
            </a:r>
          </a:p>
          <a:p>
            <a:pPr>
              <a:defRPr/>
            </a:pPr>
            <a:endParaRPr lang="en-US" sz="3000" dirty="0" smtClean="0"/>
          </a:p>
          <a:p>
            <a:pPr lvl="1">
              <a:defRPr/>
            </a:pPr>
            <a:r>
              <a:rPr lang="en-US" sz="2800" dirty="0" smtClean="0"/>
              <a:t>When used, it requires the form element to have a specific attribute:</a:t>
            </a:r>
            <a:endParaRPr lang="bg-BG" sz="2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281535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type="file" name="photo"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3852208"/>
            <a:ext cx="7848600" cy="19389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enctype="multipart/form-data"&gt;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type="file" name="photo"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xmlns="" val="319906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Labels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Form labels are used to associate an explanatory text to a form field using the field's ID.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Clicking on a label focuses its associated field (checkboxes are toggled, radio buttons are checked)</a:t>
            </a:r>
          </a:p>
          <a:p>
            <a:pPr>
              <a:defRPr/>
            </a:pPr>
            <a:r>
              <a:rPr lang="en-US" sz="3000" dirty="0" smtClean="0"/>
              <a:t>Labels are both a usability and accessibility feature and are required in order to pass accessibility validation.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8266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&lt;label for="fn"&gt;First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id="fn" /&gt;</a:t>
            </a:r>
          </a:p>
        </p:txBody>
      </p:sp>
    </p:spTree>
    <p:extLst>
      <p:ext uri="{BB962C8B-B14F-4D97-AF65-F5344CB8AC3E}">
        <p14:creationId xmlns:p14="http://schemas.microsoft.com/office/powerpoint/2010/main" xmlns="" val="1670814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555626" y="1143000"/>
            <a:ext cx="8054974" cy="563231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method="post" action="apply-now.php"&gt;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name="subject" type="hidden" value="Class"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&lt;fieldset&gt;&lt;legend&gt;Academic information&lt;/legend&gt;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for="degree"&gt;Degree&lt;/label&gt;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&lt;select name="degree" id="degree"&gt;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value="BA"&gt;Bachelor of Art&lt;/option&gt;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value="BS"&gt;Bachelor of Science&lt;/option&gt;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value="MBA" selected="selected"&gt;Master of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Business Administration&lt;/option&gt;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&lt;/select&gt;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for="studentid"&gt;Student ID&lt;/label&gt;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type="password" name="studentid"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&lt;/fieldset&gt;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&lt;fieldset&gt;&lt;legend&gt;Personal Details&lt;/legend&gt;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for="fname"&gt;First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name="fname" id="fname"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for="lname"&gt;Last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name="lname" id="lname" /&gt;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649792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39750" y="1676400"/>
            <a:ext cx="8207375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Tags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86001" y="2139196"/>
            <a:ext cx="2590799" cy="527804"/>
          </a:xfrm>
          <a:prstGeom prst="wedgeRoundRectCallout">
            <a:avLst>
              <a:gd name="adj1" fmla="val -51525"/>
              <a:gd name="adj2" fmla="val 13982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Opening </a:t>
            </a: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nsolas" pitchFamily="49" charset="0"/>
              </a:rPr>
              <a:t>tag</a:t>
            </a:r>
            <a:endParaRPr lang="en-US" sz="28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172200" y="3663196"/>
            <a:ext cx="2514600" cy="527804"/>
          </a:xfrm>
          <a:prstGeom prst="wedgeRoundRectCallout">
            <a:avLst>
              <a:gd name="adj1" fmla="val -45850"/>
              <a:gd name="adj2" fmla="val -11147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Closing 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HTML element consists of an opening tag, a closing tag and the content inside.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967683" name="Rectangle 3"/>
          <p:cNvSpPr>
            <a:spLocks noChangeArrowheads="1"/>
          </p:cNvSpPr>
          <p:nvPr/>
        </p:nvSpPr>
        <p:spPr bwMode="auto">
          <a:xfrm>
            <a:off x="534988" y="1255058"/>
            <a:ext cx="8075612" cy="496546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Gender: 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id="gm" value="m"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for="gm"&gt;Male&lt;/label&gt;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id="gf" value="f"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for="gf"&gt;Female&lt;/label&gt;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for="email"&gt;Email&lt;/label&gt;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name="email" id="email"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&lt;/fieldset&gt;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&lt;textarea name="terms" cols="30" rows="4"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readonly="readonly"&gt;TERMS AND CONDITIONS...&lt;/textarea&gt;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type="submit" name="submit" value="Send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type="reset" value="Clear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639554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2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713761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063" y="1485900"/>
            <a:ext cx="43338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2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229600" cy="1524000"/>
          </a:xfrm>
        </p:spPr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pic>
        <p:nvPicPr>
          <p:cNvPr id="80898" name="Picture 2" descr="http://www.dlocc.com/articles/wp-content/uploads/2009/12/cs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53367">
            <a:off x="6461331" y="560673"/>
            <a:ext cx="1338789" cy="1338790"/>
          </a:xfrm>
          <a:prstGeom prst="rect">
            <a:avLst/>
          </a:prstGeom>
          <a:noFill/>
        </p:spPr>
      </p:pic>
      <p:pic>
        <p:nvPicPr>
          <p:cNvPr id="80900" name="Picture 4" descr="http://www.iconspedia.com/uploads/123811726718472634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48391">
            <a:off x="2702318" y="385160"/>
            <a:ext cx="1748902" cy="1748902"/>
          </a:xfrm>
          <a:prstGeom prst="rect">
            <a:avLst/>
          </a:prstGeom>
          <a:noFill/>
        </p:spPr>
      </p:pic>
      <p:pic>
        <p:nvPicPr>
          <p:cNvPr id="80902" name="Picture 6" descr="http://www.cssnewbie.com/wp-content/uploads/2008/02/css-examp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3657600" cy="163677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7230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CSS: A New Philosophy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Separate content from presentation!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1600200" y="3505200"/>
            <a:ext cx="1828800" cy="259080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bg-B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6901" name="Text Box 5"/>
          <p:cNvSpPr txBox="1">
            <a:spLocks noChangeArrowheads="1"/>
          </p:cNvSpPr>
          <p:nvPr/>
        </p:nvSpPr>
        <p:spPr bwMode="auto">
          <a:xfrm>
            <a:off x="1676400" y="3581400"/>
            <a:ext cx="1676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elit. Suspendisse at pede ut purus malesuada dictum. Donec vitae neque non magna aliquam dictum.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Vestibulum et odio et ipsum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accumsan accumsan. Morbi at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arcu vel elit ultricies porta. Proin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tortor purus, luctus non, aliquam nec, interdum vel, mi. Sed nec quam nec odio lacinia molestie. Praesent augue tortor, convallis eget, euismod nonummy, </a:t>
            </a:r>
            <a:r>
              <a:rPr kumimoji="0" lang="en-US" sz="800" b="1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lacinia</a:t>
            </a: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ut, risus. 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5334000" y="3505200"/>
            <a:ext cx="1828800" cy="259080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6903" name="Rectangle 7"/>
          <p:cNvSpPr>
            <a:spLocks noChangeArrowheads="1"/>
          </p:cNvSpPr>
          <p:nvPr/>
        </p:nvSpPr>
        <p:spPr bwMode="auto">
          <a:xfrm>
            <a:off x="5486400" y="4738688"/>
            <a:ext cx="1524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4" name="Rectangle 8"/>
          <p:cNvSpPr>
            <a:spLocks noChangeArrowheads="1"/>
          </p:cNvSpPr>
          <p:nvPr/>
        </p:nvSpPr>
        <p:spPr bwMode="auto">
          <a:xfrm>
            <a:off x="5486400" y="5195888"/>
            <a:ext cx="1524000" cy="228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5" name="Rectangle 9"/>
          <p:cNvSpPr>
            <a:spLocks noChangeArrowheads="1"/>
          </p:cNvSpPr>
          <p:nvPr/>
        </p:nvSpPr>
        <p:spPr bwMode="auto">
          <a:xfrm>
            <a:off x="5486400" y="5653088"/>
            <a:ext cx="1524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6" name="Text Box 10"/>
          <p:cNvSpPr txBox="1">
            <a:spLocks noChangeArrowheads="1"/>
          </p:cNvSpPr>
          <p:nvPr/>
        </p:nvSpPr>
        <p:spPr bwMode="auto">
          <a:xfrm>
            <a:off x="5403850" y="3609975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</a:t>
            </a:r>
          </a:p>
        </p:txBody>
      </p:sp>
      <p:sp>
        <p:nvSpPr>
          <p:cNvPr id="976907" name="Text Box 11"/>
          <p:cNvSpPr txBox="1">
            <a:spLocks noChangeArrowheads="1"/>
          </p:cNvSpPr>
          <p:nvPr/>
        </p:nvSpPr>
        <p:spPr bwMode="auto">
          <a:xfrm>
            <a:off x="5410200" y="3914775"/>
            <a:ext cx="63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Italics</a:t>
            </a:r>
          </a:p>
        </p:txBody>
      </p:sp>
      <p:sp>
        <p:nvSpPr>
          <p:cNvPr id="976908" name="Text Box 12"/>
          <p:cNvSpPr txBox="1">
            <a:spLocks noChangeArrowheads="1"/>
          </p:cNvSpPr>
          <p:nvPr/>
        </p:nvSpPr>
        <p:spPr bwMode="auto">
          <a:xfrm>
            <a:off x="5410200" y="424815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</a:t>
            </a:r>
          </a:p>
        </p:txBody>
      </p:sp>
      <p:sp>
        <p:nvSpPr>
          <p:cNvPr id="976909" name="Text Box 13"/>
          <p:cNvSpPr txBox="1">
            <a:spLocks noChangeArrowheads="1"/>
          </p:cNvSpPr>
          <p:nvPr/>
        </p:nvSpPr>
        <p:spPr bwMode="auto">
          <a:xfrm>
            <a:off x="1160030" y="2127250"/>
            <a:ext cx="280237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(HTML document)</a:t>
            </a:r>
          </a:p>
        </p:txBody>
      </p:sp>
      <p:sp>
        <p:nvSpPr>
          <p:cNvPr id="976910" name="Text Box 14"/>
          <p:cNvSpPr txBox="1">
            <a:spLocks noChangeArrowheads="1"/>
          </p:cNvSpPr>
          <p:nvPr/>
        </p:nvSpPr>
        <p:spPr bwMode="auto">
          <a:xfrm>
            <a:off x="5009324" y="2127250"/>
            <a:ext cx="253447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(CSS Document)</a:t>
            </a:r>
          </a:p>
        </p:txBody>
      </p:sp>
      <p:sp>
        <p:nvSpPr>
          <p:cNvPr id="976911" name="Line 15"/>
          <p:cNvSpPr>
            <a:spLocks noChangeShapeType="1"/>
          </p:cNvSpPr>
          <p:nvPr/>
        </p:nvSpPr>
        <p:spPr bwMode="auto">
          <a:xfrm flipH="1" flipV="1">
            <a:off x="2057400" y="3657600"/>
            <a:ext cx="3352800" cy="76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2" name="Line 16"/>
          <p:cNvSpPr>
            <a:spLocks noChangeShapeType="1"/>
          </p:cNvSpPr>
          <p:nvPr/>
        </p:nvSpPr>
        <p:spPr bwMode="auto">
          <a:xfrm flipH="1">
            <a:off x="3124200" y="4038600"/>
            <a:ext cx="2286000" cy="6096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3" name="Line 17"/>
          <p:cNvSpPr>
            <a:spLocks noChangeShapeType="1"/>
          </p:cNvSpPr>
          <p:nvPr/>
        </p:nvSpPr>
        <p:spPr bwMode="auto">
          <a:xfrm flipH="1">
            <a:off x="3200400" y="4419600"/>
            <a:ext cx="2286000" cy="3048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 flipH="1" flipV="1">
            <a:off x="2057400" y="3733800"/>
            <a:ext cx="3352800" cy="10668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 flipH="1" flipV="1">
            <a:off x="3276600" y="4876800"/>
            <a:ext cx="2133600" cy="457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 flipH="1" flipV="1">
            <a:off x="3352800" y="5638800"/>
            <a:ext cx="2057400" cy="76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693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0" grpId="0" animBg="1"/>
      <p:bldP spid="976901" grpId="0"/>
      <p:bldP spid="976902" grpId="0" animBg="1"/>
      <p:bldP spid="976903" grpId="0" animBg="1"/>
      <p:bldP spid="976904" grpId="0" animBg="1"/>
      <p:bldP spid="976905" grpId="0" animBg="1"/>
      <p:bldP spid="976906" grpId="0"/>
      <p:bldP spid="976907" grpId="0"/>
      <p:bldP spid="976908" grpId="0"/>
      <p:bldP spid="976909" grpId="0"/>
      <p:bldP spid="9769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Introduction</a:t>
            </a:r>
            <a:endParaRPr lang="bg-BG" dirty="0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000" dirty="0" smtClean="0"/>
              <a:t>Cascading Style Sheets (CSS)</a:t>
            </a:r>
          </a:p>
          <a:p>
            <a:pPr lvl="1">
              <a:defRPr/>
            </a:pPr>
            <a:r>
              <a:rPr lang="en-US" sz="2800" dirty="0" smtClean="0"/>
              <a:t>Used to describe the presentation of documents</a:t>
            </a:r>
          </a:p>
          <a:p>
            <a:pPr lvl="1">
              <a:defRPr/>
            </a:pPr>
            <a:r>
              <a:rPr lang="en-US" sz="2800" dirty="0" smtClean="0"/>
              <a:t>Define sizes, spacing, fonts, colors, layout, etc.</a:t>
            </a:r>
          </a:p>
          <a:p>
            <a:pPr lvl="1">
              <a:defRPr/>
            </a:pPr>
            <a:r>
              <a:rPr lang="en-US" sz="2800" dirty="0" smtClean="0"/>
              <a:t>Improve content accessibility</a:t>
            </a:r>
          </a:p>
          <a:p>
            <a:pPr lvl="1">
              <a:defRPr/>
            </a:pPr>
            <a:r>
              <a:rPr lang="en-US" sz="2800" dirty="0" smtClean="0"/>
              <a:t>Improve flexibility</a:t>
            </a:r>
          </a:p>
          <a:p>
            <a:pPr>
              <a:defRPr/>
            </a:pPr>
            <a:r>
              <a:rPr lang="en-US" sz="3000" dirty="0" smtClean="0"/>
              <a:t>Designed to separate presentation from content</a:t>
            </a:r>
          </a:p>
          <a:p>
            <a:pPr>
              <a:defRPr/>
            </a:pPr>
            <a:r>
              <a:rPr lang="en-US" sz="3000" dirty="0" smtClean="0"/>
              <a:t>Due to CSS, all HTML presentation tags and attributes are deprecated, e.g.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font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center</a:t>
            </a:r>
            <a:r>
              <a:rPr lang="en-US" sz="3000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195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 Introduction </a:t>
            </a:r>
            <a:endParaRPr lang="bg-BG" dirty="0" smtClean="0"/>
          </a:p>
        </p:txBody>
      </p:sp>
      <p:sp>
        <p:nvSpPr>
          <p:cNvPr id="999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can be applied to any XML document</a:t>
            </a:r>
          </a:p>
          <a:p>
            <a:pPr lvl="1">
              <a:defRPr/>
            </a:pPr>
            <a:r>
              <a:rPr lang="en-US" dirty="0" smtClean="0"/>
              <a:t>Not just to HTML / XHTML</a:t>
            </a:r>
          </a:p>
          <a:p>
            <a:pPr>
              <a:defRPr/>
            </a:pPr>
            <a:r>
              <a:rPr lang="en-US" dirty="0" smtClean="0"/>
              <a:t>CSS can specify different styles for different media</a:t>
            </a:r>
          </a:p>
          <a:p>
            <a:pPr lvl="1">
              <a:defRPr/>
            </a:pPr>
            <a:r>
              <a:rPr lang="en-US" dirty="0" smtClean="0"/>
              <a:t>On-screen</a:t>
            </a:r>
          </a:p>
          <a:p>
            <a:pPr lvl="1">
              <a:defRPr/>
            </a:pPr>
            <a:r>
              <a:rPr lang="en-US" dirty="0" smtClean="0"/>
              <a:t>In print</a:t>
            </a:r>
          </a:p>
          <a:p>
            <a:pPr lvl="1">
              <a:defRPr/>
            </a:pPr>
            <a:r>
              <a:rPr lang="en-US" dirty="0" smtClean="0"/>
              <a:t>Handheld, projection, etc.</a:t>
            </a:r>
          </a:p>
          <a:p>
            <a:pPr lvl="1">
              <a:defRPr/>
            </a:pPr>
            <a:r>
              <a:rPr lang="en-US" dirty="0" smtClean="0"/>
              <a:t>… even by voice or Braille-based reader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4860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“Cascading”?</a:t>
            </a:r>
            <a:endParaRPr lang="bg-BG" dirty="0" smtClean="0"/>
          </a:p>
        </p:txBody>
      </p:sp>
      <p:sp>
        <p:nvSpPr>
          <p:cNvPr id="998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Priority scheme determining which style rules apply to element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Cascade priorities</a:t>
            </a:r>
            <a:r>
              <a:rPr lang="en-US" dirty="0" smtClean="0"/>
              <a:t> or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specificity (weight)</a:t>
            </a:r>
            <a:r>
              <a:rPr lang="en-US" dirty="0" smtClean="0"/>
              <a:t> are calculated and assigned to the rules</a:t>
            </a:r>
          </a:p>
          <a:p>
            <a:pPr lvl="1">
              <a:defRPr/>
            </a:pPr>
            <a:r>
              <a:rPr lang="en-US" dirty="0" smtClean="0"/>
              <a:t>Child elements in the HTML DOM tree inherit styles from their parent</a:t>
            </a:r>
          </a:p>
          <a:p>
            <a:pPr lvl="2">
              <a:defRPr/>
            </a:pPr>
            <a:r>
              <a:rPr lang="en-US" dirty="0" smtClean="0"/>
              <a:t>Can override them</a:t>
            </a:r>
          </a:p>
          <a:p>
            <a:pPr lvl="2">
              <a:defRPr/>
            </a:pPr>
            <a:r>
              <a:rPr lang="en-US" dirty="0" smtClean="0"/>
              <a:t>Control via </a:t>
            </a:r>
            <a:r>
              <a:rPr lang="en-US" dirty="0" smtClean="0">
                <a:latin typeface="Consolas" pitchFamily="49" charset="0"/>
              </a:rPr>
              <a:t>!important</a:t>
            </a:r>
            <a:r>
              <a:rPr lang="en-US" dirty="0" smtClean="0"/>
              <a:t> rule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746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r>
              <a:rPr lang="en-US" dirty="0"/>
              <a:t>Why “Cascading</a:t>
            </a:r>
            <a:r>
              <a:rPr lang="en-US" dirty="0" smtClean="0"/>
              <a:t>”?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pic>
        <p:nvPicPr>
          <p:cNvPr id="2050" name="Picture 2" descr="http://www.guistuff.com/css/images/css_rule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6712" y="1143000"/>
            <a:ext cx="4979388" cy="5248275"/>
          </a:xfrm>
          <a:prstGeom prst="roundRect">
            <a:avLst>
              <a:gd name="adj" fmla="val 3641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48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“Cascading</a:t>
            </a:r>
            <a:r>
              <a:rPr lang="en-US" dirty="0" smtClean="0"/>
              <a:t>”?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CSS styles are inherited and some not</a:t>
            </a:r>
          </a:p>
          <a:p>
            <a:pPr lvl="1"/>
            <a:r>
              <a:rPr lang="en-US" dirty="0" smtClean="0"/>
              <a:t>Text-related and list-related properties are inherited - </a:t>
            </a:r>
            <a:r>
              <a:rPr lang="en-US" sz="2800" dirty="0" smtClean="0">
                <a:latin typeface="Consolas" pitchFamily="49" charset="0"/>
              </a:rPr>
              <a:t>color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font-size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font-family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line-height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text-align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list-style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Box-related and positioning styles are not inherited - </a:t>
            </a:r>
            <a:r>
              <a:rPr lang="en-US" sz="2800" dirty="0" smtClean="0">
                <a:latin typeface="Consolas" pitchFamily="49" charset="0"/>
              </a:rPr>
              <a:t>width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height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border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margin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padding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position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float</a:t>
            </a:r>
            <a:r>
              <a:rPr lang="en-US" sz="2800" dirty="0" smtClean="0"/>
              <a:t>, etc</a:t>
            </a:r>
            <a:endParaRPr lang="en-US" sz="2800" dirty="0" smtClean="0">
              <a:latin typeface="Consolas" pitchFamily="49" charset="0"/>
            </a:endParaRPr>
          </a:p>
          <a:p>
            <a:pPr lvl="1"/>
            <a:r>
              <a:rPr lang="en-US" sz="2800" dirty="0" smtClean="0">
                <a:latin typeface="Consolas" pitchFamily="49" charset="0"/>
              </a:rPr>
              <a:t>&lt;a&gt;</a:t>
            </a:r>
            <a:r>
              <a:rPr lang="en-US" dirty="0" smtClean="0"/>
              <a:t> elements do not inherit color and text-decoration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40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Style Sheets Syntax</a:t>
            </a:r>
            <a:endParaRPr lang="bg-BG" dirty="0" smtClean="0"/>
          </a:p>
        </p:txBody>
      </p:sp>
      <p:sp>
        <p:nvSpPr>
          <p:cNvPr id="1000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000" dirty="0" smtClean="0"/>
              <a:t>Style sheets consist of rules, selectors, declarations, properties and values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Selectors are separated by commas</a:t>
            </a:r>
          </a:p>
          <a:p>
            <a:pPr>
              <a:defRPr/>
            </a:pPr>
            <a:r>
              <a:rPr lang="en-US" sz="3000" dirty="0" smtClean="0"/>
              <a:t>Declarations are separated by semicolons</a:t>
            </a:r>
          </a:p>
          <a:p>
            <a:pPr>
              <a:defRPr/>
            </a:pPr>
            <a:r>
              <a:rPr lang="en-US" sz="3000" dirty="0" smtClean="0"/>
              <a:t>Properties and values are separated by colons</a:t>
            </a:r>
            <a:endParaRPr lang="bg-BG" sz="3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6019800"/>
            <a:ext cx="77724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h1,h2,h3 { color: green; font-weight: bold; 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2209800"/>
            <a:ext cx="4381500" cy="1143000"/>
          </a:xfrm>
          <a:prstGeom prst="roundRect">
            <a:avLst>
              <a:gd name="adj" fmla="val 8862"/>
            </a:avLst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6169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703082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2514600"/>
            <a:ext cx="7354345" cy="12593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Header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733800" y="1524000"/>
            <a:ext cx="3657600" cy="527804"/>
          </a:xfrm>
          <a:prstGeom prst="wedgeRoundRectCallout">
            <a:avLst>
              <a:gd name="adj1" fmla="val -51100"/>
              <a:gd name="adj2" fmla="val 14832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determine which element the rule applies to: </a:t>
            </a:r>
          </a:p>
          <a:p>
            <a:pPr lvl="1">
              <a:defRPr/>
            </a:pPr>
            <a:r>
              <a:rPr lang="en-US" dirty="0" smtClean="0"/>
              <a:t>All elements of specific type (tag)</a:t>
            </a:r>
          </a:p>
          <a:p>
            <a:pPr lvl="1">
              <a:defRPr/>
            </a:pPr>
            <a:r>
              <a:rPr lang="en-US" dirty="0" smtClean="0"/>
              <a:t>Those that mach a specific attribute (id, class)</a:t>
            </a:r>
          </a:p>
          <a:p>
            <a:pPr lvl="1">
              <a:defRPr/>
            </a:pPr>
            <a:r>
              <a:rPr lang="en-US" dirty="0" smtClean="0"/>
              <a:t>Elements may be matched depending on how they are nested in the document tree (HTML)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4191000"/>
            <a:ext cx="76327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.header a { color: green 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876800"/>
            <a:ext cx="76327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#menu&gt;li { padding-top: 8px }</a:t>
            </a:r>
          </a:p>
        </p:txBody>
      </p:sp>
    </p:spTree>
    <p:extLst>
      <p:ext uri="{BB962C8B-B14F-4D97-AF65-F5344CB8AC3E}">
        <p14:creationId xmlns:p14="http://schemas.microsoft.com/office/powerpoint/2010/main" xmlns="" val="3299773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2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14400"/>
            <a:ext cx="8439150" cy="57150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800" dirty="0" smtClean="0"/>
              <a:t>Three primary kinds of selectors:</a:t>
            </a:r>
          </a:p>
          <a:p>
            <a:pPr lvl="1">
              <a:lnSpc>
                <a:spcPts val="3700"/>
              </a:lnSpc>
              <a:spcBef>
                <a:spcPts val="0"/>
              </a:spcBef>
              <a:defRPr/>
            </a:pPr>
            <a:r>
              <a:rPr lang="en-US" sz="2600" dirty="0" smtClean="0"/>
              <a:t>By tag (type selector):</a:t>
            </a:r>
            <a:br>
              <a:rPr lang="en-US" sz="2600" dirty="0" smtClean="0"/>
            </a:br>
            <a:endParaRPr lang="en-US" sz="2600" dirty="0" smtClean="0">
              <a:latin typeface="Courier New" pitchFamily="49" charset="0"/>
            </a:endParaRP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600" dirty="0" smtClean="0"/>
              <a:t>By element id:</a:t>
            </a:r>
            <a:br>
              <a:rPr lang="en-US" sz="2600" dirty="0" smtClean="0"/>
            </a:br>
            <a:endParaRPr lang="en-US" sz="2600" noProof="1" smtClean="0">
              <a:latin typeface="Courier New" pitchFamily="49" charset="0"/>
            </a:endParaRP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600" dirty="0" smtClean="0"/>
              <a:t>By element class name (only for HTML): </a:t>
            </a:r>
            <a:br>
              <a:rPr lang="en-US" sz="2600" dirty="0" smtClean="0"/>
            </a:br>
            <a:endParaRPr lang="en-US" sz="2600" dirty="0" smtClean="0">
              <a:latin typeface="Courier New" pitchFamily="49" charset="0"/>
            </a:endParaRPr>
          </a:p>
          <a:p>
            <a:pPr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800" dirty="0" smtClean="0"/>
              <a:t>Selectors can be combined with commas:</a:t>
            </a:r>
          </a:p>
          <a:p>
            <a:pPr>
              <a:lnSpc>
                <a:spcPts val="3700"/>
              </a:lnSpc>
              <a:spcBef>
                <a:spcPts val="300"/>
              </a:spcBef>
              <a:buFontTx/>
              <a:buNone/>
              <a:defRPr/>
            </a:pPr>
            <a:r>
              <a:rPr lang="en-US" sz="2800" dirty="0" smtClean="0"/>
              <a:t>	</a:t>
            </a:r>
            <a:br>
              <a:rPr lang="en-US" sz="2800" dirty="0" smtClean="0"/>
            </a:br>
            <a:r>
              <a:rPr lang="en-US" sz="2800" dirty="0" smtClean="0"/>
              <a:t>This will match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&lt;h1&gt;</a:t>
            </a:r>
            <a:r>
              <a:rPr lang="en-US" sz="2800" dirty="0" smtClean="0"/>
              <a:t> tags, elements with class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2800" dirty="0" smtClean="0"/>
              <a:t>, and element with id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top-link</a:t>
            </a:r>
            <a:endParaRPr lang="bg-BG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00113" y="19812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 { font-family: verdana,sans-serif; }</a:t>
            </a:r>
          </a:p>
        </p:txBody>
      </p:sp>
      <p:sp>
        <p:nvSpPr>
          <p:cNvPr id="1002501" name="Rectangle 5"/>
          <p:cNvSpPr>
            <a:spLocks noChangeArrowheads="1"/>
          </p:cNvSpPr>
          <p:nvPr/>
        </p:nvSpPr>
        <p:spPr bwMode="auto">
          <a:xfrm>
            <a:off x="900113" y="28956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#element_id { color: #ff0000; }</a:t>
            </a:r>
          </a:p>
        </p:txBody>
      </p:sp>
      <p:sp>
        <p:nvSpPr>
          <p:cNvPr id="1002502" name="Rectangle 6"/>
          <p:cNvSpPr>
            <a:spLocks noChangeArrowheads="1"/>
          </p:cNvSpPr>
          <p:nvPr/>
        </p:nvSpPr>
        <p:spPr bwMode="auto">
          <a:xfrm>
            <a:off x="900113" y="38862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.myClass {border: 1px solid red}</a:t>
            </a:r>
          </a:p>
        </p:txBody>
      </p:sp>
      <p:sp>
        <p:nvSpPr>
          <p:cNvPr id="1002503" name="Rectangle 7"/>
          <p:cNvSpPr>
            <a:spLocks noChangeArrowheads="1"/>
          </p:cNvSpPr>
          <p:nvPr/>
        </p:nvSpPr>
        <p:spPr bwMode="auto">
          <a:xfrm>
            <a:off x="900113" y="4826913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h1, .link, #top-link {font-weight: bold}</a:t>
            </a:r>
          </a:p>
        </p:txBody>
      </p:sp>
    </p:spTree>
    <p:extLst>
      <p:ext uri="{BB962C8B-B14F-4D97-AF65-F5344CB8AC3E}">
        <p14:creationId xmlns:p14="http://schemas.microsoft.com/office/powerpoint/2010/main" xmlns="" val="290374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Pseudo-classes define state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:hover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:visited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:active</a:t>
            </a:r>
            <a:r>
              <a:rPr lang="en-US" dirty="0" smtClean="0"/>
              <a:t> 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lang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Pseudo-elements define element "parts" or are used to generate content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:first-line</a:t>
            </a:r>
            <a:r>
              <a:rPr lang="en-US" dirty="0" smtClean="0"/>
              <a:t> 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:before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:after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3429000"/>
            <a:ext cx="7632700" cy="144655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a:hover { color: red;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p:first-line { text-transform: uppercase;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.title:before { content: "»";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.title:after { content: "«"; }</a:t>
            </a:r>
          </a:p>
        </p:txBody>
      </p:sp>
    </p:spTree>
    <p:extLst>
      <p:ext uri="{BB962C8B-B14F-4D97-AF65-F5344CB8AC3E}">
        <p14:creationId xmlns:p14="http://schemas.microsoft.com/office/powerpoint/2010/main" xmlns="" val="336942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90600"/>
            <a:ext cx="8496300" cy="5678488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3000" dirty="0" smtClean="0"/>
              <a:t>Match relative to element placement:</a:t>
            </a:r>
          </a:p>
          <a:p>
            <a:pPr>
              <a:lnSpc>
                <a:spcPct val="85000"/>
              </a:lnSpc>
              <a:spcBef>
                <a:spcPts val="2400"/>
              </a:spcBef>
              <a:buFontTx/>
              <a:buNone/>
              <a:defRPr/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This will match all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&lt;a&gt;</a:t>
            </a:r>
            <a:r>
              <a:rPr lang="en-US" sz="3000" dirty="0" smtClean="0"/>
              <a:t> tags that are inside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&lt;p&gt;</a:t>
            </a:r>
            <a:endParaRPr lang="en-US" sz="3000" dirty="0" smtClean="0"/>
          </a:p>
          <a:p>
            <a:pPr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3000" dirty="0" smtClean="0"/>
              <a:t> – universal selector (avoid or use with care!):</a:t>
            </a:r>
          </a:p>
          <a:p>
            <a:pPr>
              <a:lnSpc>
                <a:spcPct val="85000"/>
              </a:lnSpc>
              <a:spcBef>
                <a:spcPts val="3000"/>
              </a:spcBef>
              <a:spcAft>
                <a:spcPts val="0"/>
              </a:spcAft>
              <a:buFontTx/>
              <a:buNone/>
              <a:defRPr/>
            </a:pPr>
            <a:r>
              <a:rPr lang="en-US" sz="3000" dirty="0" smtClean="0">
                <a:latin typeface="Courier New" pitchFamily="49" charset="0"/>
              </a:rPr>
              <a:t/>
            </a:r>
            <a:br>
              <a:rPr lang="en-US" sz="3000" dirty="0" smtClean="0">
                <a:latin typeface="Courier New" pitchFamily="49" charset="0"/>
              </a:rPr>
            </a:br>
            <a:r>
              <a:rPr lang="en-US" sz="3000" dirty="0" smtClean="0"/>
              <a:t>This will match all descendants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&lt;p&gt;</a:t>
            </a:r>
            <a:r>
              <a:rPr lang="en-US" sz="3000" dirty="0" smtClean="0"/>
              <a:t> element</a:t>
            </a:r>
          </a:p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3000" dirty="0" smtClean="0"/>
              <a:t> selector – used to match “next sibling”: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  <a:defRPr/>
            </a:pPr>
            <a:endParaRPr lang="en-US" sz="3000" dirty="0" smtClean="0"/>
          </a:p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sz="3000" dirty="0" smtClean="0"/>
              <a:t>	This will match all siblings with class name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3000" dirty="0" smtClean="0"/>
              <a:t> that appear immediately after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img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3000" dirty="0" smtClean="0"/>
              <a:t> tag</a:t>
            </a:r>
            <a:endParaRPr lang="bg-BG" sz="30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  <p:sp>
        <p:nvSpPr>
          <p:cNvPr id="1005572" name="Rectangle 4"/>
          <p:cNvSpPr>
            <a:spLocks noChangeArrowheads="1"/>
          </p:cNvSpPr>
          <p:nvPr/>
        </p:nvSpPr>
        <p:spPr bwMode="auto">
          <a:xfrm>
            <a:off x="900113" y="15240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a {text-decoration: underline}</a:t>
            </a:r>
          </a:p>
        </p:txBody>
      </p:sp>
      <p:sp>
        <p:nvSpPr>
          <p:cNvPr id="1005573" name="Rectangle 5"/>
          <p:cNvSpPr>
            <a:spLocks noChangeArrowheads="1"/>
          </p:cNvSpPr>
          <p:nvPr/>
        </p:nvSpPr>
        <p:spPr bwMode="auto">
          <a:xfrm>
            <a:off x="900113" y="33528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* {color: black}</a:t>
            </a:r>
          </a:p>
        </p:txBody>
      </p:sp>
      <p:sp>
        <p:nvSpPr>
          <p:cNvPr id="1005574" name="Rectangle 6"/>
          <p:cNvSpPr>
            <a:spLocks noChangeArrowheads="1"/>
          </p:cNvSpPr>
          <p:nvPr/>
        </p:nvSpPr>
        <p:spPr bwMode="auto">
          <a:xfrm>
            <a:off x="900113" y="5105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 + .link {float:right}</a:t>
            </a:r>
          </a:p>
        </p:txBody>
      </p:sp>
    </p:spTree>
    <p:extLst>
      <p:ext uri="{BB962C8B-B14F-4D97-AF65-F5344CB8AC3E}">
        <p14:creationId xmlns:p14="http://schemas.microsoft.com/office/powerpoint/2010/main" xmlns="" val="353305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</a:t>
            </a:r>
            <a:endParaRPr lang="bg-BG" dirty="0" smtClean="0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&gt;</a:t>
            </a:r>
            <a:r>
              <a:rPr lang="en-US" sz="2800" dirty="0" smtClean="0"/>
              <a:t> selector – matches direct child nodes:</a:t>
            </a:r>
            <a:r>
              <a:rPr lang="en-US" sz="2800" dirty="0" smtClean="0">
                <a:latin typeface="Courier New" pitchFamily="49" charset="0"/>
              </a:rPr>
              <a:t/>
            </a:r>
            <a:br>
              <a:rPr lang="en-US" sz="2800" dirty="0" smtClean="0">
                <a:latin typeface="Courier New" pitchFamily="49" charset="0"/>
              </a:rPr>
            </a:br>
            <a:endParaRPr lang="en-US" sz="2800" dirty="0" smtClean="0">
              <a:latin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800" dirty="0" smtClean="0"/>
              <a:t>	This will match all elements with class </a:t>
            </a:r>
            <a:r>
              <a:rPr lang="en-US" sz="2800" dirty="0" smtClean="0">
                <a:latin typeface="Consolas" pitchFamily="49" charset="0"/>
              </a:rPr>
              <a:t>error</a:t>
            </a:r>
            <a:r>
              <a:rPr lang="en-US" sz="2800" dirty="0" smtClean="0"/>
              <a:t>, direct children of </a:t>
            </a:r>
            <a:r>
              <a:rPr lang="en-US" sz="2800" dirty="0" smtClean="0">
                <a:latin typeface="Consolas" pitchFamily="49" charset="0"/>
              </a:rPr>
              <a:t>&lt;p&gt;</a:t>
            </a:r>
            <a:r>
              <a:rPr lang="en-US" sz="2800" dirty="0" smtClean="0"/>
              <a:t> tag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[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olas" pitchFamily="49" charset="0"/>
              </a:rPr>
              <a:t>] </a:t>
            </a:r>
            <a:r>
              <a:rPr lang="en-US" sz="2800" dirty="0" smtClean="0"/>
              <a:t>– matches tag attributes by regular expression: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This will match all </a:t>
            </a:r>
            <a:r>
              <a:rPr lang="en-US" sz="2800" noProof="1" smtClean="0">
                <a:latin typeface="Consolas" pitchFamily="49" charset="0"/>
              </a:rPr>
              <a:t>&lt;img&gt;</a:t>
            </a:r>
            <a:r>
              <a:rPr lang="en-US" sz="2800" dirty="0" smtClean="0"/>
              <a:t> tags with </a:t>
            </a:r>
            <a:r>
              <a:rPr lang="en-US" sz="2800" dirty="0" smtClean="0">
                <a:latin typeface="Consolas" pitchFamily="49" charset="0"/>
              </a:rPr>
              <a:t>alt</a:t>
            </a:r>
            <a:r>
              <a:rPr lang="en-US" sz="2800" dirty="0" smtClean="0"/>
              <a:t> attribute containing the word </a:t>
            </a:r>
            <a:r>
              <a:rPr lang="en-US" sz="2800" dirty="0" smtClean="0">
                <a:latin typeface="Consolas" pitchFamily="49" charset="0"/>
              </a:rPr>
              <a:t>logo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.class1.class2 </a:t>
            </a:r>
            <a:r>
              <a:rPr lang="en-US" sz="2800" dirty="0" smtClean="0"/>
              <a:t>(no space) - matches elements with both (all) classes applied at the same time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  <p:sp>
        <p:nvSpPr>
          <p:cNvPr id="1008644" name="Rectangle 4"/>
          <p:cNvSpPr>
            <a:spLocks noChangeArrowheads="1"/>
          </p:cNvSpPr>
          <p:nvPr/>
        </p:nvSpPr>
        <p:spPr bwMode="auto">
          <a:xfrm>
            <a:off x="889000" y="1474113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&gt; .error {font-size: 8px}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08645" name="Rectangle 5"/>
          <p:cNvSpPr>
            <a:spLocks noChangeArrowheads="1"/>
          </p:cNvSpPr>
          <p:nvPr/>
        </p:nvSpPr>
        <p:spPr bwMode="auto">
          <a:xfrm>
            <a:off x="900113" y="36576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img[alt~=logo] {border: none}</a:t>
            </a:r>
          </a:p>
        </p:txBody>
      </p:sp>
    </p:spTree>
    <p:extLst>
      <p:ext uri="{BB962C8B-B14F-4D97-AF65-F5344CB8AC3E}">
        <p14:creationId xmlns:p14="http://schemas.microsoft.com/office/powerpoint/2010/main" xmlns="" val="2403780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Values in the CSS Rules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Colors are set in RGB format (decimal or hex):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Example: </a:t>
            </a:r>
            <a:r>
              <a:rPr lang="en-US" sz="2800" dirty="0" smtClean="0">
                <a:latin typeface="Consolas" pitchFamily="49" charset="0"/>
              </a:rPr>
              <a:t>#a0a6aa = </a:t>
            </a:r>
            <a:r>
              <a:rPr lang="en-US" sz="2800" dirty="0" err="1" smtClean="0">
                <a:latin typeface="Consolas" pitchFamily="49" charset="0"/>
              </a:rPr>
              <a:t>rgb</a:t>
            </a:r>
            <a:r>
              <a:rPr lang="en-US" sz="2800" dirty="0" smtClean="0">
                <a:latin typeface="Consolas" pitchFamily="49" charset="0"/>
              </a:rPr>
              <a:t>(160, 166, 170)</a:t>
            </a:r>
            <a:endParaRPr lang="en-US" sz="2800" dirty="0" smtClean="0"/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Predefined color aliases exist: </a:t>
            </a:r>
            <a:r>
              <a:rPr lang="en-US" sz="2800" dirty="0" smtClean="0">
                <a:latin typeface="Consolas" pitchFamily="49" charset="0"/>
              </a:rPr>
              <a:t>black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blue</a:t>
            </a:r>
            <a:r>
              <a:rPr lang="en-US" sz="2800" dirty="0" smtClean="0"/>
              <a:t>, etc.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Numeric values are specified in: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Pixels, </a:t>
            </a:r>
            <a:r>
              <a:rPr lang="en-US" sz="2800" dirty="0" err="1" smtClean="0"/>
              <a:t>ems</a:t>
            </a:r>
            <a:r>
              <a:rPr lang="en-US" sz="2800" dirty="0" smtClean="0"/>
              <a:t>, e.g. </a:t>
            </a:r>
            <a:r>
              <a:rPr lang="en-US" sz="2800" dirty="0" smtClean="0">
                <a:latin typeface="Consolas" pitchFamily="49" charset="0"/>
              </a:rPr>
              <a:t>12px</a:t>
            </a:r>
            <a:r>
              <a:rPr lang="en-US" sz="2800" dirty="0" smtClean="0"/>
              <a:t> , </a:t>
            </a:r>
            <a:r>
              <a:rPr lang="en-US" sz="2800" dirty="0" smtClean="0">
                <a:latin typeface="Consolas" pitchFamily="49" charset="0"/>
              </a:rPr>
              <a:t>1.4em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Points, inches, centimeters, millimeters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600" dirty="0" smtClean="0"/>
              <a:t>E.g. </a:t>
            </a:r>
            <a:r>
              <a:rPr lang="en-US" sz="2600" dirty="0" smtClean="0">
                <a:latin typeface="Consolas" pitchFamily="49" charset="0"/>
              </a:rPr>
              <a:t>10pt</a:t>
            </a:r>
            <a:r>
              <a:rPr lang="en-US" sz="2600" dirty="0" smtClean="0"/>
              <a:t> , </a:t>
            </a:r>
            <a:r>
              <a:rPr lang="en-US" sz="2600" dirty="0" smtClean="0">
                <a:latin typeface="Consolas" pitchFamily="49" charset="0"/>
              </a:rPr>
              <a:t>1in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nsolas" pitchFamily="49" charset="0"/>
              </a:rPr>
              <a:t>1cm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nsolas" pitchFamily="49" charset="0"/>
              </a:rPr>
              <a:t>1mm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Percentages, e.g. </a:t>
            </a:r>
            <a:r>
              <a:rPr lang="en-US" sz="2800" dirty="0" smtClean="0">
                <a:latin typeface="Consolas" pitchFamily="49" charset="0"/>
              </a:rPr>
              <a:t>50%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600" dirty="0" smtClean="0"/>
              <a:t>Percentage of what?...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Zero can be used with no unit: </a:t>
            </a:r>
            <a:r>
              <a:rPr lang="en-US" sz="2600" dirty="0" smtClean="0">
                <a:latin typeface="Consolas" pitchFamily="49" charset="0"/>
              </a:rPr>
              <a:t>border: 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19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Default Browser Styles</a:t>
            </a:r>
            <a:endParaRPr lang="bg-BG" dirty="0" smtClean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Browsers have default CSS styles</a:t>
            </a:r>
          </a:p>
          <a:p>
            <a:pPr lvl="1">
              <a:defRPr/>
            </a:pPr>
            <a:r>
              <a:rPr lang="en-US" dirty="0" smtClean="0"/>
              <a:t>Used when there is no CSS information or any other style information in the document</a:t>
            </a:r>
          </a:p>
          <a:p>
            <a:pPr>
              <a:defRPr/>
            </a:pPr>
            <a:r>
              <a:rPr lang="en-US" dirty="0" smtClean="0"/>
              <a:t>Caution: default styles differ in browsers</a:t>
            </a:r>
          </a:p>
          <a:p>
            <a:pPr lvl="1">
              <a:defRPr/>
            </a:pPr>
            <a:r>
              <a:rPr lang="en-US" dirty="0" smtClean="0"/>
              <a:t>E.g. margins, </a:t>
            </a:r>
            <a:r>
              <a:rPr lang="en-US" dirty="0" err="1" smtClean="0"/>
              <a:t>paddings</a:t>
            </a:r>
            <a:r>
              <a:rPr lang="en-US" dirty="0" smtClean="0"/>
              <a:t> and font sizes differ most often and usually developers reset them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3962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 { margin: 0; padding: 0;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4724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body, h1, p, ul, li { margin: 0; padding: 0;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34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Linking HTML and CSS</a:t>
            </a:r>
            <a:endParaRPr lang="bg-BG" dirty="0" smtClean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(content) and CSS (presentation) can be linked in three ways:</a:t>
            </a:r>
          </a:p>
          <a:p>
            <a:pPr lvl="1">
              <a:defRPr/>
            </a:pPr>
            <a:r>
              <a:rPr lang="en-US" dirty="0" smtClean="0"/>
              <a:t>Inline: the CSS rules in the </a:t>
            </a:r>
            <a:r>
              <a:rPr lang="en-US" dirty="0" smtClean="0">
                <a:latin typeface="Consolas" pitchFamily="49" charset="0"/>
              </a:rPr>
              <a:t>style</a:t>
            </a:r>
            <a:r>
              <a:rPr lang="en-US" dirty="0" smtClean="0"/>
              <a:t> attribute</a:t>
            </a:r>
          </a:p>
          <a:p>
            <a:pPr lvl="2">
              <a:defRPr/>
            </a:pPr>
            <a:r>
              <a:rPr lang="en-US" dirty="0" smtClean="0"/>
              <a:t>No selectors are needed</a:t>
            </a:r>
          </a:p>
          <a:p>
            <a:pPr lvl="1">
              <a:defRPr/>
            </a:pPr>
            <a:r>
              <a:rPr lang="en-US" dirty="0" smtClean="0"/>
              <a:t>Embedded: in the &lt;head&gt; in a </a:t>
            </a:r>
            <a:r>
              <a:rPr lang="en-US" dirty="0" smtClean="0">
                <a:latin typeface="Consolas" pitchFamily="49" charset="0"/>
              </a:rPr>
              <a:t>&lt;style&gt;</a:t>
            </a:r>
            <a:r>
              <a:rPr lang="en-US" dirty="0" smtClean="0"/>
              <a:t> tag</a:t>
            </a:r>
          </a:p>
          <a:p>
            <a:pPr lvl="1">
              <a:defRPr/>
            </a:pPr>
            <a:r>
              <a:rPr lang="en-US" dirty="0" smtClean="0"/>
              <a:t>External: CSS rules in separate file (best)</a:t>
            </a:r>
          </a:p>
          <a:p>
            <a:pPr lvl="2">
              <a:defRPr/>
            </a:pPr>
            <a:r>
              <a:rPr lang="en-US" dirty="0" smtClean="0"/>
              <a:t>Usually a file with </a:t>
            </a:r>
            <a:r>
              <a:rPr lang="en-US" noProof="1" smtClean="0">
                <a:latin typeface="Consolas" pitchFamily="49" charset="0"/>
              </a:rPr>
              <a:t>.css</a:t>
            </a:r>
            <a:r>
              <a:rPr lang="en-US" dirty="0" smtClean="0"/>
              <a:t> extension</a:t>
            </a:r>
          </a:p>
          <a:p>
            <a:pPr lvl="2">
              <a:defRPr/>
            </a:pPr>
            <a:r>
              <a:rPr lang="en-US" dirty="0" smtClean="0"/>
              <a:t>Linked via </a:t>
            </a:r>
            <a:r>
              <a:rPr lang="en-US" sz="2600" noProof="1" smtClean="0">
                <a:latin typeface="Consolas" pitchFamily="49" charset="0"/>
              </a:rPr>
              <a:t>&lt;link</a:t>
            </a:r>
            <a:r>
              <a:rPr lang="en-US" sz="2600" noProof="1" smtClean="0"/>
              <a:t> </a:t>
            </a:r>
            <a:r>
              <a:rPr lang="en-US" sz="2600" noProof="1" smtClean="0">
                <a:latin typeface="Consolas" pitchFamily="49" charset="0"/>
              </a:rPr>
              <a:t>rel="stylesheet"</a:t>
            </a:r>
            <a:r>
              <a:rPr lang="en-US" sz="2600" noProof="1" smtClean="0"/>
              <a:t> </a:t>
            </a:r>
            <a:r>
              <a:rPr lang="en-US" sz="2600" noProof="1" smtClean="0">
                <a:latin typeface="Consolas" pitchFamily="49" charset="0"/>
              </a:rPr>
              <a:t>href=…&gt;</a:t>
            </a:r>
            <a:r>
              <a:rPr lang="en-US" sz="2600" dirty="0" smtClean="0"/>
              <a:t> </a:t>
            </a:r>
            <a:r>
              <a:rPr lang="en-US" dirty="0" smtClean="0"/>
              <a:t>tag or </a:t>
            </a:r>
            <a:r>
              <a:rPr lang="en-US" dirty="0" smtClean="0">
                <a:latin typeface="Consolas" pitchFamily="49" charset="0"/>
              </a:rPr>
              <a:t>@import</a:t>
            </a:r>
            <a:r>
              <a:rPr lang="en-US" dirty="0" smtClean="0"/>
              <a:t> directive in embedded CSS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2902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Inline Styles: Example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755651" y="1554063"/>
            <a:ext cx="7702550" cy="477053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 DTD/xhtml1-transitional.dtd"&gt;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&lt;title&gt;Inline Styles&lt;/title&gt;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&lt;p&gt;Here is some text&lt;/p&gt;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&lt;!--Separate multiple styles with a semicolon--&gt;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style="font-size: 20pt"&gt;Here is some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more text&lt;/p&gt;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style="font-size: 20pt;color: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#0000FF" &gt;Even more text&lt;/p&gt; 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84453" y="1000780"/>
            <a:ext cx="2751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inline-styles.html</a:t>
            </a:r>
          </a:p>
        </p:txBody>
      </p:sp>
    </p:spTree>
    <p:extLst>
      <p:ext uri="{BB962C8B-B14F-4D97-AF65-F5344CB8AC3E}">
        <p14:creationId xmlns:p14="http://schemas.microsoft.com/office/powerpoint/2010/main" xmlns="" val="2263049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 Cascade (Precedence)</a:t>
            </a:r>
            <a:endParaRPr lang="bg-BG" dirty="0" smtClean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are browser, user and author </a:t>
            </a:r>
            <a:r>
              <a:rPr lang="en-US" dirty="0" err="1" smtClean="0"/>
              <a:t>stylesheets</a:t>
            </a:r>
            <a:r>
              <a:rPr lang="en-US" dirty="0" smtClean="0"/>
              <a:t> with "normal" and "important" declarations</a:t>
            </a:r>
          </a:p>
          <a:p>
            <a:pPr lvl="1">
              <a:defRPr/>
            </a:pPr>
            <a:r>
              <a:rPr lang="en-US" dirty="0" smtClean="0"/>
              <a:t>Browser styles (least priority)</a:t>
            </a:r>
          </a:p>
          <a:p>
            <a:pPr lvl="1">
              <a:defRPr/>
            </a:pPr>
            <a:r>
              <a:rPr lang="en-US" dirty="0" smtClean="0"/>
              <a:t>Normal user styles</a:t>
            </a:r>
          </a:p>
          <a:p>
            <a:pPr lvl="1">
              <a:defRPr/>
            </a:pPr>
            <a:r>
              <a:rPr lang="en-US" dirty="0" smtClean="0"/>
              <a:t>Normal author styles (external, in head, inline)</a:t>
            </a:r>
          </a:p>
          <a:p>
            <a:pPr lvl="1">
              <a:defRPr/>
            </a:pPr>
            <a:r>
              <a:rPr lang="en-US" dirty="0" smtClean="0"/>
              <a:t>Important author styles</a:t>
            </a:r>
          </a:p>
          <a:p>
            <a:pPr lvl="1">
              <a:defRPr/>
            </a:pPr>
            <a:r>
              <a:rPr lang="en-US" dirty="0" smtClean="0"/>
              <a:t>Important user styles (max priority)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4343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 { color: red !important 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139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628775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3657600"/>
            <a:ext cx="7354346" cy="126525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Body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114800" y="5257800"/>
            <a:ext cx="3124200" cy="527804"/>
          </a:xfrm>
          <a:prstGeom prst="wedgeRoundRectCallout">
            <a:avLst>
              <a:gd name="adj1" fmla="val -41697"/>
              <a:gd name="adj2" fmla="val -14676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Embedded Styles</a:t>
            </a:r>
            <a:endParaRPr lang="bg-BG" dirty="0" smtClean="0"/>
          </a:p>
        </p:txBody>
      </p:sp>
      <p:sp>
        <p:nvSpPr>
          <p:cNvPr id="988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Embedded in the HTML in the </a:t>
            </a:r>
            <a:r>
              <a:rPr lang="en-US" dirty="0" smtClean="0">
                <a:latin typeface="Consolas" pitchFamily="49" charset="0"/>
              </a:rPr>
              <a:t>&lt;style&gt;</a:t>
            </a:r>
            <a:r>
              <a:rPr lang="en-US" dirty="0" smtClean="0"/>
              <a:t> tag:</a:t>
            </a:r>
            <a:br>
              <a:rPr lang="en-US" dirty="0" smtClean="0"/>
            </a:br>
            <a:r>
              <a:rPr lang="en-US" noProof="1" smtClean="0"/>
              <a:t>	</a:t>
            </a:r>
          </a:p>
          <a:p>
            <a:pPr>
              <a:lnSpc>
                <a:spcPct val="100000"/>
              </a:lnSpc>
              <a:buNone/>
              <a:defRPr/>
            </a:pPr>
            <a:endParaRPr lang="en-US" sz="2900" noProof="1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&lt;style&gt;</a:t>
            </a:r>
            <a:r>
              <a:rPr lang="en-US" dirty="0" smtClean="0"/>
              <a:t> tag is placed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section of the document</a:t>
            </a:r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attribute specifies the MIME type</a:t>
            </a:r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MIME describes the format of the content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Other MIME types include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text/html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image/gif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text/javascript</a:t>
            </a:r>
            <a:endParaRPr lang="en-US" noProof="1" smtClean="0"/>
          </a:p>
          <a:p>
            <a:pPr lvl="2">
              <a:lnSpc>
                <a:spcPct val="100000"/>
              </a:lnSpc>
              <a:buNone/>
              <a:defRPr/>
            </a:pPr>
            <a:endParaRPr lang="en-US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Used for document-specific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  <p:sp>
        <p:nvSpPr>
          <p:cNvPr id="988164" name="Rectangle 4"/>
          <p:cNvSpPr>
            <a:spLocks noChangeArrowheads="1"/>
          </p:cNvSpPr>
          <p:nvPr/>
        </p:nvSpPr>
        <p:spPr bwMode="auto">
          <a:xfrm>
            <a:off x="827088" y="1431768"/>
            <a:ext cx="7416800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&lt;style type="text/css"&gt;</a:t>
            </a:r>
          </a:p>
        </p:txBody>
      </p:sp>
    </p:spTree>
    <p:extLst>
      <p:ext uri="{BB962C8B-B14F-4D97-AF65-F5344CB8AC3E}">
        <p14:creationId xmlns:p14="http://schemas.microsoft.com/office/powerpoint/2010/main" xmlns="" val="572270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Embedded Styles: Example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  <p:sp>
        <p:nvSpPr>
          <p:cNvPr id="1050627" name="Rectangle 3"/>
          <p:cNvSpPr>
            <a:spLocks noChangeArrowheads="1"/>
          </p:cNvSpPr>
          <p:nvPr/>
        </p:nvSpPr>
        <p:spPr bwMode="auto">
          <a:xfrm>
            <a:off x="684213" y="1482328"/>
            <a:ext cx="7777162" cy="48320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"http://www.w3.org/TR/xhtml1/DTD/xhtml1-transitional.dtd"&gt;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&lt;title&gt;Style Sheets&lt;/title&gt;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&lt;style type="text/css"&gt;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em {background-color:#8000FF; color:white}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h1 {font-family:Arial, sans-serif}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p  {font-size:18pt}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.blue {color:blue}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&lt;/style&gt;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09600" y="914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embedded-stylesheets.html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92565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1447800"/>
            <a:ext cx="7620000" cy="44935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…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 class="blue"&gt;A Heading&lt;/h1&gt;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&lt;p&gt;Here is some text. Here is some text. Here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is some text. Here is some text. Here is some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text.&lt;/p&gt;    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&lt;h1&gt;Another Heading&lt;/h1&gt;      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class="blue"&gt;Here is some more text.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Here is some more text.&lt;/p&gt;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class="blue"&gt;Here is some &lt;em&gt;more&lt;/em&gt;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text. Here is some more text.&lt;/p&gt;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Embedded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38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CSS Styles</a:t>
            </a:r>
            <a:endParaRPr lang="bg-BG" dirty="0" smtClean="0"/>
          </a:p>
        </p:txBody>
      </p:sp>
      <p:sp>
        <p:nvSpPr>
          <p:cNvPr id="993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533400"/>
            <a:ext cx="8686800" cy="57150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External linking</a:t>
            </a:r>
          </a:p>
          <a:p>
            <a:pPr lvl="1">
              <a:defRPr/>
            </a:pPr>
            <a:r>
              <a:rPr lang="en-US" sz="2800" dirty="0" smtClean="0"/>
              <a:t>Separate pages can all use a shared style sheet</a:t>
            </a:r>
          </a:p>
          <a:p>
            <a:pPr lvl="1">
              <a:defRPr/>
            </a:pPr>
            <a:r>
              <a:rPr lang="en-US" sz="2800" dirty="0" smtClean="0"/>
              <a:t>Only modify a single file to change the styles across your entire Web site</a:t>
            </a:r>
          </a:p>
          <a:p>
            <a:pPr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3000" dirty="0" smtClean="0"/>
              <a:t> tag (with a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rel</a:t>
            </a:r>
            <a:r>
              <a:rPr lang="en-US" sz="3000" dirty="0" smtClean="0"/>
              <a:t> attribute)</a:t>
            </a:r>
          </a:p>
          <a:p>
            <a:pPr lvl="1">
              <a:defRPr/>
            </a:pPr>
            <a:r>
              <a:rPr lang="en-US" sz="2800" dirty="0" smtClean="0"/>
              <a:t>Specifies a relationship between current document and another document</a:t>
            </a:r>
            <a:endParaRPr lang="en-US" sz="2800" dirty="0" smtClean="0">
              <a:latin typeface="Courier New" pitchFamily="49" charset="0"/>
            </a:endParaRPr>
          </a:p>
          <a:p>
            <a:pPr lvl="1">
              <a:spcBef>
                <a:spcPts val="24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dirty="0" smtClean="0"/>
              <a:t> elements should be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  <p:sp>
        <p:nvSpPr>
          <p:cNvPr id="993284" name="Rectangle 4"/>
          <p:cNvSpPr>
            <a:spLocks noChangeArrowheads="1"/>
          </p:cNvSpPr>
          <p:nvPr/>
        </p:nvSpPr>
        <p:spPr bwMode="auto">
          <a:xfrm>
            <a:off x="900113" y="4800600"/>
            <a:ext cx="7416800" cy="701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&lt;link rel="stylesheet" type="text/css"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href="styles.css"&gt;</a:t>
            </a:r>
          </a:p>
        </p:txBody>
      </p:sp>
    </p:spTree>
    <p:extLst>
      <p:ext uri="{BB962C8B-B14F-4D97-AF65-F5344CB8AC3E}">
        <p14:creationId xmlns:p14="http://schemas.microsoft.com/office/powerpoint/2010/main" xmlns="" val="1876484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CSS Styles</a:t>
            </a:r>
            <a:endParaRPr lang="bg-BG" dirty="0" smtClean="0"/>
          </a:p>
        </p:txBody>
      </p:sp>
      <p:sp>
        <p:nvSpPr>
          <p:cNvPr id="993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en-US" dirty="0" smtClean="0">
                <a:latin typeface="Consolas" pitchFamily="49" charset="0"/>
              </a:rPr>
              <a:t>@import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Another way to link external CSS files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 smtClean="0"/>
              <a:t>Ancient browsers do not recognize @import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 smtClean="0"/>
              <a:t>Use @import in an external CSS file to workaround the IE 32 CSS file limit</a:t>
            </a:r>
          </a:p>
          <a:p>
            <a:pPr lvl="1">
              <a:lnSpc>
                <a:spcPct val="100000"/>
              </a:lnSpc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0113" y="2101096"/>
            <a:ext cx="7416800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&lt;style type="text/css"&gt;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@import url("styles.css");</a:t>
            </a:r>
            <a:b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</a:b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/* same as */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@import "styles.css";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:p14="http://schemas.microsoft.com/office/powerpoint/2010/main" xmlns="" val="4206136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71438"/>
            <a:ext cx="6607175" cy="909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</a:t>
            </a:r>
            <a:endParaRPr lang="bg-BG" sz="3600" dirty="0" smtClean="0"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  <p:sp>
        <p:nvSpPr>
          <p:cNvPr id="994309" name="Rectangle 5"/>
          <p:cNvSpPr>
            <a:spLocks noChangeArrowheads="1"/>
          </p:cNvSpPr>
          <p:nvPr/>
        </p:nvSpPr>
        <p:spPr bwMode="auto">
          <a:xfrm>
            <a:off x="755650" y="1519238"/>
            <a:ext cx="7632700" cy="472454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/* CSS Document */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 	  { text-decoration: none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a:hover { text-decoration: underline;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color: red;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background-color: #CCFFCC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 em   { color: red; 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font-weight: bold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ul	  { margin-left: 2cm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ul ul	  { text-decoration: underline; 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margin-left: .5cm }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685800" y="990600"/>
            <a:ext cx="1577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styles.css</a:t>
            </a:r>
          </a:p>
        </p:txBody>
      </p:sp>
    </p:spTree>
    <p:extLst>
      <p:ext uri="{BB962C8B-B14F-4D97-AF65-F5344CB8AC3E}">
        <p14:creationId xmlns:p14="http://schemas.microsoft.com/office/powerpoint/2010/main" xmlns="" val="1417253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  <p:sp>
        <p:nvSpPr>
          <p:cNvPr id="995332" name="Rectangle 4"/>
          <p:cNvSpPr>
            <a:spLocks noChangeArrowheads="1"/>
          </p:cNvSpPr>
          <p:nvPr/>
        </p:nvSpPr>
        <p:spPr bwMode="auto">
          <a:xfrm>
            <a:off x="684213" y="1428750"/>
            <a:ext cx="7777162" cy="48320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Transitional//EN"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"http://www.w3.org/TR/xhtml1/DTD/xhtml1-transitional.dtd"&gt;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&lt;title&gt;Importing style sheets&lt;/title&gt;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&lt;link type="text/css" rel="stylesheet"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href="styles.css" 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&lt;h1&gt;Shopping list for &lt;em&gt;Monday&lt;/em&gt;:&lt;/h1&gt;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&lt;li&gt;Milk&lt;/li&gt;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714374" y="914400"/>
            <a:ext cx="347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external-styles.html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80069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990600"/>
            <a:ext cx="7777163" cy="523835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&lt;li&gt;Bread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&lt;li&gt;White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&lt;li&gt;Rye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&lt;li&gt;Whole wheat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&lt;li&gt;Rice&lt;/li&gt;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&lt;li&gt;Potatoes&lt;/li&gt;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&lt;li&gt;Pizza &lt;em&gt;with mushrooms&lt;/em&gt;&lt;/li&gt;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href="http://food.com" title="grocery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store"&gt;Go to the Grocery store&lt;/a&gt;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031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Text-related CSS Properties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color</a:t>
            </a:r>
            <a:r>
              <a:rPr lang="en-US" sz="3000" dirty="0" smtClean="0"/>
              <a:t> – specifies the color of the text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font-size</a:t>
            </a:r>
            <a:r>
              <a:rPr lang="en-US" sz="3000" dirty="0" smtClean="0"/>
              <a:t> – size of font: </a:t>
            </a:r>
            <a:r>
              <a:rPr lang="en-US" sz="3000" dirty="0" smtClean="0">
                <a:latin typeface="Consolas" pitchFamily="49" charset="0"/>
              </a:rPr>
              <a:t>xx-small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x-small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medium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x-large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xx-large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smaller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larger</a:t>
            </a:r>
            <a:r>
              <a:rPr lang="en-US" sz="3000" dirty="0" smtClean="0"/>
              <a:t> or numeric value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font-family</a:t>
            </a:r>
            <a:r>
              <a:rPr lang="en-US" sz="3000" dirty="0" smtClean="0"/>
              <a:t> – comma separated font names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Example: </a:t>
            </a:r>
            <a:r>
              <a:rPr lang="en-US" sz="2800" dirty="0" err="1" smtClean="0">
                <a:latin typeface="Consolas" pitchFamily="49" charset="0"/>
              </a:rPr>
              <a:t>verdana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sans-serif</a:t>
            </a:r>
            <a:r>
              <a:rPr lang="en-US" sz="2800" dirty="0" smtClean="0"/>
              <a:t>, etc.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The browser loads the first one that is available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There should always be at least one generic font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font-weight</a:t>
            </a:r>
            <a:r>
              <a:rPr lang="en-US" sz="2800" dirty="0" smtClean="0"/>
              <a:t> can be </a:t>
            </a:r>
            <a:r>
              <a:rPr lang="en-US" sz="3000" dirty="0" smtClean="0">
                <a:latin typeface="Consolas" pitchFamily="49" charset="0"/>
              </a:rPr>
              <a:t>normal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bold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bolder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lighter</a:t>
            </a:r>
            <a:r>
              <a:rPr lang="en-US" sz="3000" dirty="0" smtClean="0"/>
              <a:t> or a number in range [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sz="3000" dirty="0" smtClean="0"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…</a:t>
            </a:r>
            <a:r>
              <a:rPr lang="en-US" sz="3000" dirty="0" smtClean="0"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900</a:t>
            </a:r>
            <a:r>
              <a:rPr lang="en-US" sz="30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786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Rules for Fonts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font-style</a:t>
            </a:r>
            <a:r>
              <a:rPr lang="en-US" dirty="0" smtClean="0"/>
              <a:t> – styles the font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normal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italic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oblique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text-decoration</a:t>
            </a:r>
            <a:r>
              <a:rPr lang="en-US" dirty="0" smtClean="0"/>
              <a:t> – decorates the text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none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underline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line-trough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</a:rPr>
              <a:t>overline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blink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text-align</a:t>
            </a:r>
            <a:r>
              <a:rPr lang="en-US" dirty="0" smtClean="0"/>
              <a:t> – defines the alignment of text or other content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right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justify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377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Some Simple Tags</a:t>
            </a:r>
            <a:endParaRPr lang="en-US" dirty="0" smtClean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ZA" dirty="0" smtClean="0"/>
              <a:t>Hyperlink Tags</a:t>
            </a:r>
          </a:p>
          <a:p>
            <a:pPr>
              <a:lnSpc>
                <a:spcPct val="90000"/>
              </a:lnSpc>
              <a:buNone/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dirty="0" smtClean="0"/>
              <a:t>Image Tags</a:t>
            </a:r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en-ZA" dirty="0" smtClean="0"/>
              <a:t>Text formatting tags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57092" name="Rectangle 4"/>
          <p:cNvSpPr>
            <a:spLocks noChangeArrowheads="1"/>
          </p:cNvSpPr>
          <p:nvPr/>
        </p:nvSpPr>
        <p:spPr bwMode="auto">
          <a:xfrm>
            <a:off x="611188" y="2143137"/>
            <a:ext cx="7991475" cy="90486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="http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www.telerik.com/"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title="Telerik"&gt;Link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to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Telerik Web site&lt;/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</p:txBody>
      </p:sp>
      <p:sp>
        <p:nvSpPr>
          <p:cNvPr id="857093" name="Rectangle 5"/>
          <p:cNvSpPr>
            <a:spLocks noChangeArrowheads="1"/>
          </p:cNvSpPr>
          <p:nvPr/>
        </p:nvSpPr>
        <p:spPr bwMode="auto">
          <a:xfrm>
            <a:off x="612775" y="3616202"/>
            <a:ext cx="7991475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7094" name="Rectangle 6"/>
          <p:cNvSpPr>
            <a:spLocks noChangeArrowheads="1"/>
          </p:cNvSpPr>
          <p:nvPr/>
        </p:nvSpPr>
        <p:spPr bwMode="auto">
          <a:xfrm>
            <a:off x="612775" y="4632472"/>
            <a:ext cx="7991475" cy="131112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text is &lt;em&gt;emphasized.&lt;/em&gt;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/&gt;new line&lt;br /&gt;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one is &lt;strong&gt;more emphasized.&lt;/strong&gt;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Shorthand Font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8448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font</a:t>
            </a:r>
          </a:p>
          <a:p>
            <a:pPr lvl="1">
              <a:defRPr/>
            </a:pPr>
            <a:r>
              <a:rPr lang="en-US" dirty="0" smtClean="0"/>
              <a:t>Shorthand rule for setting multiple font properties at the same time</a:t>
            </a:r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dirty="0" smtClean="0"/>
              <a:t>	</a:t>
            </a:r>
          </a:p>
          <a:p>
            <a:pPr lvl="1">
              <a:buNone/>
              <a:defRPr/>
            </a:pPr>
            <a:r>
              <a:rPr lang="en-US" dirty="0" smtClean="0"/>
              <a:t>is equal to writing this: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0113" y="2547068"/>
            <a:ext cx="7416800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font:italic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normal bold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12px/16px verdana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3810000"/>
            <a:ext cx="7416800" cy="208672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font-style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italic;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font-variant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normal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font-weight: bold;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 12px;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line-height: 16px;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font-family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verdana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926044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Backgrounds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638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background-image</a:t>
            </a:r>
          </a:p>
          <a:p>
            <a:pPr lvl="1">
              <a:defRPr/>
            </a:pPr>
            <a:r>
              <a:rPr lang="en-US" dirty="0" smtClean="0"/>
              <a:t>URL of image to be used as background, e.g.:</a:t>
            </a: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background-color</a:t>
            </a:r>
          </a:p>
          <a:p>
            <a:pPr lvl="1">
              <a:defRPr/>
            </a:pPr>
            <a:r>
              <a:rPr lang="en-US" dirty="0" smtClean="0"/>
              <a:t>Using color and image and the same time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background-repeat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</a:rPr>
              <a:t>repeat-x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repeat-y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repeat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no-repeat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background-attachment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fixed</a:t>
            </a:r>
            <a:r>
              <a:rPr lang="en-US" dirty="0" smtClean="0"/>
              <a:t> / 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scroll</a:t>
            </a:r>
          </a:p>
          <a:p>
            <a:pPr lvl="1">
              <a:buNone/>
              <a:defRPr/>
            </a:pP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0113" y="2133600"/>
            <a:ext cx="7416800" cy="4339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background-image:url("back.gif");</a:t>
            </a:r>
          </a:p>
        </p:txBody>
      </p:sp>
    </p:spTree>
    <p:extLst>
      <p:ext uri="{BB962C8B-B14F-4D97-AF65-F5344CB8AC3E}">
        <p14:creationId xmlns:p14="http://schemas.microsoft.com/office/powerpoint/2010/main" xmlns="" val="231114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Backgrounds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background-position</a:t>
            </a:r>
            <a:r>
              <a:rPr lang="en-US" dirty="0" smtClean="0"/>
              <a:t>: specifies vertical and horizontal position of the background image</a:t>
            </a:r>
          </a:p>
          <a:p>
            <a:pPr lvl="1">
              <a:defRPr/>
            </a:pPr>
            <a:r>
              <a:rPr lang="en-US" dirty="0" smtClean="0"/>
              <a:t>Vertical position: </a:t>
            </a:r>
            <a:r>
              <a:rPr lang="en-US" dirty="0" smtClean="0">
                <a:latin typeface="Consolas" pitchFamily="49" charset="0"/>
              </a:rPr>
              <a:t>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bottom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Horizontal position: </a:t>
            </a:r>
            <a:r>
              <a:rPr lang="en-US" dirty="0" smtClean="0">
                <a:latin typeface="Consolas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right</a:t>
            </a:r>
          </a:p>
          <a:p>
            <a:pPr lvl="1">
              <a:defRPr/>
            </a:pPr>
            <a:r>
              <a:rPr lang="en-US" dirty="0" smtClean="0"/>
              <a:t>Both can be specified in percentage or other numerical values</a:t>
            </a:r>
          </a:p>
          <a:p>
            <a:pPr lvl="1">
              <a:defRPr/>
            </a:pPr>
            <a:r>
              <a:rPr lang="en-US" dirty="0" smtClean="0"/>
              <a:t>Examples: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7426" y="3962400"/>
            <a:ext cx="7242174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top left;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4800600"/>
            <a:ext cx="7242174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-5px 50%;</a:t>
            </a:r>
          </a:p>
        </p:txBody>
      </p:sp>
    </p:spTree>
    <p:extLst>
      <p:ext uri="{BB962C8B-B14F-4D97-AF65-F5344CB8AC3E}">
        <p14:creationId xmlns:p14="http://schemas.microsoft.com/office/powerpoint/2010/main" xmlns="" val="4118571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Background Shorthand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lnSpc>
                <a:spcPts val="32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background</a:t>
            </a:r>
            <a:r>
              <a:rPr lang="en-US" sz="3000" dirty="0" smtClean="0"/>
              <a:t>: shorthand rule for setting background properties at the same time:</a:t>
            </a:r>
          </a:p>
          <a:p>
            <a:pPr>
              <a:lnSpc>
                <a:spcPts val="3200"/>
              </a:lnSpc>
              <a:defRPr/>
            </a:pPr>
            <a:endParaRPr lang="en-US" sz="3000" dirty="0" smtClean="0"/>
          </a:p>
          <a:p>
            <a:pPr>
              <a:lnSpc>
                <a:spcPts val="3200"/>
              </a:lnSpc>
              <a:buFontTx/>
              <a:buNone/>
              <a:defRPr/>
            </a:pPr>
            <a:r>
              <a:rPr lang="en-US" sz="3000" dirty="0" smtClean="0"/>
              <a:t>	</a:t>
            </a:r>
            <a:endParaRPr lang="en-US" sz="3000" dirty="0" smtClean="0">
              <a:latin typeface="Consolas" pitchFamily="49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  <a:defRPr/>
            </a:pPr>
            <a:r>
              <a:rPr lang="en-US" sz="3000" dirty="0" smtClean="0"/>
              <a:t>	is equal to writing:</a:t>
            </a:r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spcBef>
                <a:spcPts val="3000"/>
              </a:spcBef>
              <a:defRPr/>
            </a:pPr>
            <a:r>
              <a:rPr lang="en-US" sz="2800" dirty="0" smtClean="0"/>
              <a:t>Some browsers will not apply BOTH color and image for background if using shorthand rule</a:t>
            </a:r>
            <a:endParaRPr lang="bg-BG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981200"/>
            <a:ext cx="792480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background: #FFF0C0 url("back.gif") no-repeat fixed top;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276600"/>
            <a:ext cx="7924800" cy="175432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background-color: #FFF0C0;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background-image: url("back.gif");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background-repeat: no-repeat;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background-attachment: fixed;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top;</a:t>
            </a:r>
          </a:p>
        </p:txBody>
      </p:sp>
    </p:spTree>
    <p:extLst>
      <p:ext uri="{BB962C8B-B14F-4D97-AF65-F5344CB8AC3E}">
        <p14:creationId xmlns:p14="http://schemas.microsoft.com/office/powerpoint/2010/main" xmlns="" val="209598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Background-image or </a:t>
            </a:r>
            <a:r>
              <a:rPr lang="en-US" dirty="0" smtClean="0">
                <a:latin typeface="Consolas" pitchFamily="49" charset="0"/>
              </a:rPr>
              <a:t>&lt;img&gt;</a:t>
            </a:r>
            <a:r>
              <a:rPr lang="en-US" dirty="0" smtClean="0"/>
              <a:t>?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Background images allow you to save many image tags from the HTML </a:t>
            </a:r>
          </a:p>
          <a:p>
            <a:pPr lvl="1">
              <a:defRPr/>
            </a:pPr>
            <a:r>
              <a:rPr lang="en-US" dirty="0" smtClean="0"/>
              <a:t>Leads to less code</a:t>
            </a:r>
          </a:p>
          <a:p>
            <a:pPr lvl="1">
              <a:defRPr/>
            </a:pPr>
            <a:r>
              <a:rPr lang="en-US" dirty="0" smtClean="0"/>
              <a:t>More content-oriented approach</a:t>
            </a:r>
          </a:p>
          <a:p>
            <a:pPr>
              <a:defRPr/>
            </a:pPr>
            <a:r>
              <a:rPr lang="en-US" dirty="0" smtClean="0"/>
              <a:t>All images that are not part of the page content (and are used only for "beautification") should be moved to the CSS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9359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Borders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border-width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</a:rPr>
              <a:t>thin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medium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thick</a:t>
            </a:r>
            <a:r>
              <a:rPr lang="en-US" dirty="0" smtClean="0"/>
              <a:t> or numerical value (e.g.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border-color</a:t>
            </a:r>
            <a:r>
              <a:rPr lang="en-US" dirty="0" smtClean="0"/>
              <a:t>: color alias or RGB value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border-style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</a:rPr>
              <a:t>none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hidden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dotted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dashed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solid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groove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ridge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inset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outset</a:t>
            </a:r>
          </a:p>
          <a:p>
            <a:pPr>
              <a:defRPr/>
            </a:pPr>
            <a:r>
              <a:rPr lang="en-US" dirty="0" smtClean="0"/>
              <a:t>Each property can be defined separately for left, top, bottom and right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</a:rPr>
              <a:t>border-top-style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border-left-color</a:t>
            </a:r>
            <a:r>
              <a:rPr lang="en-US" dirty="0" smtClean="0"/>
              <a:t>, …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937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Border Shorthand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4648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</a:t>
            </a:r>
            <a:r>
              <a:rPr lang="en-US" dirty="0" smtClean="0"/>
              <a:t>: shorthand rule for setting border properties at once: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is equal to writing: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Specify different borders for the sides via shorthand rules: </a:t>
            </a:r>
            <a:r>
              <a:rPr lang="en-US" dirty="0" smtClean="0">
                <a:latin typeface="Consolas" pitchFamily="49" charset="0"/>
              </a:rPr>
              <a:t>border-top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border-right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border-bottom</a:t>
            </a:r>
          </a:p>
          <a:p>
            <a:pPr>
              <a:defRPr/>
            </a:pPr>
            <a:r>
              <a:rPr lang="en-US" dirty="0" smtClean="0"/>
              <a:t>When to avoid </a:t>
            </a:r>
            <a:r>
              <a:rPr lang="en-US" dirty="0" smtClean="0">
                <a:latin typeface="Consolas" pitchFamily="49" charset="0"/>
              </a:rPr>
              <a:t>border:0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242268"/>
            <a:ext cx="7924800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border: 1px solid red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177671"/>
            <a:ext cx="7924800" cy="108952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border-width:1px;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border-color:red;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border-style:solid;</a:t>
            </a:r>
          </a:p>
        </p:txBody>
      </p:sp>
    </p:spTree>
    <p:extLst>
      <p:ext uri="{BB962C8B-B14F-4D97-AF65-F5344CB8AC3E}">
        <p14:creationId xmlns:p14="http://schemas.microsoft.com/office/powerpoint/2010/main" xmlns="" val="317156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Width and Height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width</a:t>
            </a:r>
            <a:r>
              <a:rPr lang="en-US" dirty="0" smtClean="0"/>
              <a:t> – defines numerical value for the width of element,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200px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height</a:t>
            </a:r>
            <a:r>
              <a:rPr lang="en-US" dirty="0" smtClean="0"/>
              <a:t> – defines numerical value for the height of element,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100px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By default the height of an element is defined by its content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Inline elements do not apply height, unless you change their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display</a:t>
            </a:r>
            <a:r>
              <a:rPr lang="en-US" dirty="0" smtClean="0"/>
              <a:t> style.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2503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Margin and Padding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margin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padding</a:t>
            </a:r>
            <a:r>
              <a:rPr lang="en-US" dirty="0" smtClean="0"/>
              <a:t> define the spacing around the element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Numerical value,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-5px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Can be defined for each of the four sides separately - </a:t>
            </a:r>
            <a:r>
              <a:rPr lang="en-US" dirty="0" smtClean="0">
                <a:latin typeface="Consolas" pitchFamily="49" charset="0"/>
              </a:rPr>
              <a:t>margin-top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padding-left</a:t>
            </a:r>
            <a:r>
              <a:rPr lang="en-US" dirty="0" smtClean="0"/>
              <a:t>, …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margin</a:t>
            </a:r>
            <a:r>
              <a:rPr lang="en-US" dirty="0" smtClean="0"/>
              <a:t> is the spacing outside of the border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padding</a:t>
            </a:r>
            <a:r>
              <a:rPr lang="en-US" dirty="0" smtClean="0"/>
              <a:t> is the spacing between the border and the content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What are collapsing margins?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611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Margin and Padding: Short Rules</a:t>
            </a:r>
            <a:endParaRPr lang="bg-BG" sz="3800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5px</a:t>
            </a:r>
            <a:r>
              <a:rPr lang="en-US" dirty="0" smtClean="0"/>
              <a:t>;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Sets all four sides to have margin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  <a:r>
              <a:rPr lang="en-US" dirty="0" smtClean="0"/>
              <a:t> px;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10px 20px;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 and bottom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, left and right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20px</a:t>
            </a:r>
            <a:r>
              <a:rPr lang="en-US" dirty="0" smtClean="0"/>
              <a:t>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5px 3px 8px;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 5px, left/right 3px, bottom 8px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1px 3px 5px 7px;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top, right, bottom, left (clockwise from top)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Same for </a:t>
            </a:r>
            <a:r>
              <a:rPr lang="en-US" dirty="0" smtClean="0">
                <a:latin typeface="Consolas" pitchFamily="49" charset="0"/>
              </a:rPr>
              <a:t>padding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508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8509</TotalTime>
  <Words>8070</Words>
  <Application>Microsoft Office PowerPoint</Application>
  <PresentationFormat>On-screen Show (4:3)</PresentationFormat>
  <Paragraphs>1433</Paragraphs>
  <Slides>100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Oriel</vt:lpstr>
      <vt:lpstr>HTML Basics</vt:lpstr>
      <vt:lpstr>Slide 2</vt:lpstr>
      <vt:lpstr>HTML Structure</vt:lpstr>
      <vt:lpstr>HTML Code Formatting</vt:lpstr>
      <vt:lpstr>First HTML Page</vt:lpstr>
      <vt:lpstr>First HTML Page: Tags</vt:lpstr>
      <vt:lpstr>First HTML Page: Header</vt:lpstr>
      <vt:lpstr>First HTML Page: Body</vt:lpstr>
      <vt:lpstr>Some Simple Tags</vt:lpstr>
      <vt:lpstr>Some Simple Tags – Example</vt:lpstr>
      <vt:lpstr>Some Simple Tags – Example </vt:lpstr>
      <vt:lpstr>Tags Attributes</vt:lpstr>
      <vt:lpstr>Headings and Paragraphs</vt:lpstr>
      <vt:lpstr>Headings and Paragraphs – Example </vt:lpstr>
      <vt:lpstr>The &lt;!DOCTYPE&gt; Declaration</vt:lpstr>
      <vt:lpstr>The &lt;head&gt; Section</vt:lpstr>
      <vt:lpstr>&lt;head&gt; Section: &lt;title&gt; tag</vt:lpstr>
      <vt:lpstr>&lt;head&gt; Section: &lt;meta&gt;</vt:lpstr>
      <vt:lpstr>&lt;head&gt; Section: &lt;script&gt;</vt:lpstr>
      <vt:lpstr>The &lt;script&gt; Tag – Example</vt:lpstr>
      <vt:lpstr>&lt;head&gt; Section: &lt;style&gt;</vt:lpstr>
      <vt:lpstr>Comments: &lt;!-- --&gt; Tag</vt:lpstr>
      <vt:lpstr>&lt;body&gt; Section: Introduction</vt:lpstr>
      <vt:lpstr>Text Formatting</vt:lpstr>
      <vt:lpstr>Text Formatting – Example</vt:lpstr>
      <vt:lpstr>Hyperlinks: &lt;a&gt; Tag</vt:lpstr>
      <vt:lpstr>Hyperlinks: &lt;a&gt; Tag </vt:lpstr>
      <vt:lpstr>Images: &lt;img&gt; tag</vt:lpstr>
      <vt:lpstr>Miscellaneous Tags</vt:lpstr>
      <vt:lpstr>Miscellaneous Tags – Example</vt:lpstr>
      <vt:lpstr>Ordered Lists: &lt;ol&gt; Tag</vt:lpstr>
      <vt:lpstr>Unordered Lists: &lt;ul&gt; Tag</vt:lpstr>
      <vt:lpstr>Definition lists: &lt;dl&gt; tag</vt:lpstr>
      <vt:lpstr>Lists – Example</vt:lpstr>
      <vt:lpstr>HTML Special Characters</vt:lpstr>
      <vt:lpstr>Special Characters – Example</vt:lpstr>
      <vt:lpstr>Using &lt;DIV&gt; and &lt;SPAN&gt; Block and Inline Elements</vt:lpstr>
      <vt:lpstr>Block and Inline Elements</vt:lpstr>
      <vt:lpstr>The &lt;div&gt; Tag</vt:lpstr>
      <vt:lpstr>The &lt;span&gt; Tag</vt:lpstr>
      <vt:lpstr>HTML Tables</vt:lpstr>
      <vt:lpstr>HTML Tables</vt:lpstr>
      <vt:lpstr>HTML Tables</vt:lpstr>
      <vt:lpstr>Simple HTML Tables – Example</vt:lpstr>
      <vt:lpstr>Complete HTML Tables</vt:lpstr>
      <vt:lpstr>Complete HTML Table: Example</vt:lpstr>
      <vt:lpstr>Cell Spacing and Padding</vt:lpstr>
      <vt:lpstr>Cell Spacing and Padding – Example</vt:lpstr>
      <vt:lpstr>Column and Row Span</vt:lpstr>
      <vt:lpstr>Column and Row Span – Example</vt:lpstr>
      <vt:lpstr>HTML Forms</vt:lpstr>
      <vt:lpstr>HTML Forms</vt:lpstr>
      <vt:lpstr>Form Fields</vt:lpstr>
      <vt:lpstr>Form Input Controls</vt:lpstr>
      <vt:lpstr>Other Form Controls</vt:lpstr>
      <vt:lpstr>Other Form Controls</vt:lpstr>
      <vt:lpstr>Other Form Controls</vt:lpstr>
      <vt:lpstr>Labels</vt:lpstr>
      <vt:lpstr>HTML Forms – Example</vt:lpstr>
      <vt:lpstr>HTML Forms – Example </vt:lpstr>
      <vt:lpstr>HTML Forms – Example</vt:lpstr>
      <vt:lpstr>Cascading Style Sheets (CSS)</vt:lpstr>
      <vt:lpstr>CSS: A New Philosophy</vt:lpstr>
      <vt:lpstr>CSS Introduction</vt:lpstr>
      <vt:lpstr>CSS Introduction </vt:lpstr>
      <vt:lpstr>Why “Cascading”?</vt:lpstr>
      <vt:lpstr>Why “Cascading”? </vt:lpstr>
      <vt:lpstr>Why “Cascading”? </vt:lpstr>
      <vt:lpstr>Style Sheets Syntax</vt:lpstr>
      <vt:lpstr>Selectors</vt:lpstr>
      <vt:lpstr>Selectors</vt:lpstr>
      <vt:lpstr>Selectors </vt:lpstr>
      <vt:lpstr>Selectors</vt:lpstr>
      <vt:lpstr>Selectors </vt:lpstr>
      <vt:lpstr>Values in the CSS Rules</vt:lpstr>
      <vt:lpstr>Default Browser Styles</vt:lpstr>
      <vt:lpstr>Linking HTML and CSS</vt:lpstr>
      <vt:lpstr>Inline Styles: Example</vt:lpstr>
      <vt:lpstr>CSS Cascade (Precedence)</vt:lpstr>
      <vt:lpstr>Embedded Styles</vt:lpstr>
      <vt:lpstr>Embedded Styles: Example</vt:lpstr>
      <vt:lpstr>Embedded Styles: Example </vt:lpstr>
      <vt:lpstr>External CSS Styles</vt:lpstr>
      <vt:lpstr>External CSS Styles</vt:lpstr>
      <vt:lpstr>External Styles: Example</vt:lpstr>
      <vt:lpstr>External Styles: Example </vt:lpstr>
      <vt:lpstr>External Styles: Example </vt:lpstr>
      <vt:lpstr>Text-related CSS Properties</vt:lpstr>
      <vt:lpstr>CSS Rules for Fonts </vt:lpstr>
      <vt:lpstr>Shorthand Font Property</vt:lpstr>
      <vt:lpstr>Backgrounds</vt:lpstr>
      <vt:lpstr>Backgrounds </vt:lpstr>
      <vt:lpstr>Background Shorthand Property</vt:lpstr>
      <vt:lpstr>Background-image or &lt;img&gt;?</vt:lpstr>
      <vt:lpstr>Borders</vt:lpstr>
      <vt:lpstr>Border Shorthand Property</vt:lpstr>
      <vt:lpstr>Width and Height</vt:lpstr>
      <vt:lpstr>Margin and Padding</vt:lpstr>
      <vt:lpstr>Margin and Padding: Short Rules</vt:lpstr>
      <vt:lpstr>Thank you</vt:lpstr>
    </vt:vector>
  </TitlesOfParts>
  <Company>Telerik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Basics - HTML, Text, Images, Tables, Forms</dc:title>
  <dc:creator>Svetlin Nakov</dc:creator>
  <cp:lastModifiedBy>Knowgate.user10</cp:lastModifiedBy>
  <cp:revision>787</cp:revision>
  <dcterms:created xsi:type="dcterms:W3CDTF">2007-12-08T16:03:35Z</dcterms:created>
  <dcterms:modified xsi:type="dcterms:W3CDTF">2017-03-01T05:29:54Z</dcterms:modified>
</cp:coreProperties>
</file>