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5" r:id="rId4"/>
    <p:sldId id="266" r:id="rId5"/>
    <p:sldId id="267" r:id="rId6"/>
    <p:sldId id="268" r:id="rId7"/>
    <p:sldId id="257" r:id="rId8"/>
    <p:sldId id="271" r:id="rId9"/>
    <p:sldId id="272" r:id="rId10"/>
    <p:sldId id="269" r:id="rId11"/>
    <p:sldId id="258" r:id="rId12"/>
    <p:sldId id="259" r:id="rId13"/>
    <p:sldId id="260" r:id="rId14"/>
    <p:sldId id="261" r:id="rId15"/>
    <p:sldId id="281" r:id="rId16"/>
    <p:sldId id="282" r:id="rId17"/>
    <p:sldId id="283" r:id="rId18"/>
    <p:sldId id="284" r:id="rId19"/>
    <p:sldId id="285" r:id="rId20"/>
    <p:sldId id="273" r:id="rId21"/>
    <p:sldId id="274" r:id="rId22"/>
    <p:sldId id="275" r:id="rId23"/>
    <p:sldId id="276" r:id="rId24"/>
    <p:sldId id="277" r:id="rId25"/>
    <p:sldId id="279" r:id="rId26"/>
    <p:sldId id="280" r:id="rId27"/>
    <p:sldId id="26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2D0979-D107-4E26-8F6B-41B76037DED0}"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23997-7121-4453-A2C8-3CFDF832D6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D0979-D107-4E26-8F6B-41B76037DED0}"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23997-7121-4453-A2C8-3CFDF832D6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D0979-D107-4E26-8F6B-41B76037DED0}"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23997-7121-4453-A2C8-3CFDF832D6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D0979-D107-4E26-8F6B-41B76037DED0}"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23997-7121-4453-A2C8-3CFDF832D6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2D0979-D107-4E26-8F6B-41B76037DED0}"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23997-7121-4453-A2C8-3CFDF832D6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2D0979-D107-4E26-8F6B-41B76037DED0}"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23997-7121-4453-A2C8-3CFDF832D6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2D0979-D107-4E26-8F6B-41B76037DED0}" type="datetimeFigureOut">
              <a:rPr lang="en-US" smtClean="0"/>
              <a:pPr/>
              <a:t>3/3/2017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23997-7121-4453-A2C8-3CFDF832D6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2D0979-D107-4E26-8F6B-41B76037DED0}" type="datetimeFigureOut">
              <a:rPr lang="en-US" smtClean="0"/>
              <a:pPr/>
              <a:t>3/3/2017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23997-7121-4453-A2C8-3CFDF832D6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D0979-D107-4E26-8F6B-41B76037DED0}" type="datetimeFigureOut">
              <a:rPr lang="en-US" smtClean="0"/>
              <a:pPr/>
              <a:t>3/3/2017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23997-7121-4453-A2C8-3CFDF832D6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D0979-D107-4E26-8F6B-41B76037DED0}"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23997-7121-4453-A2C8-3CFDF832D6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D0979-D107-4E26-8F6B-41B76037DED0}"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23997-7121-4453-A2C8-3CFDF832D6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D0979-D107-4E26-8F6B-41B76037DED0}" type="datetimeFigureOut">
              <a:rPr lang="en-US" smtClean="0"/>
              <a:pPr/>
              <a:t>3/3/2017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23997-7121-4453-A2C8-3CFDF832D6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3071810"/>
            <a:ext cx="8072494" cy="3286148"/>
          </a:xfrm>
        </p:spPr>
        <p:txBody>
          <a:bodyPr/>
          <a:lstStyle/>
          <a:p>
            <a:r>
              <a:rPr lang="en-US" b="1" dirty="0">
                <a:solidFill>
                  <a:srgbClr val="002060"/>
                </a:solidFill>
              </a:rPr>
              <a:t>CONTENT MANAGEMENT </a:t>
            </a:r>
            <a:r>
              <a:rPr lang="en-US" b="1" dirty="0" smtClean="0">
                <a:solidFill>
                  <a:srgbClr val="002060"/>
                </a:solidFill>
              </a:rPr>
              <a:t>SYSTEM</a:t>
            </a:r>
          </a:p>
          <a:p>
            <a:r>
              <a:rPr lang="en-US" dirty="0" smtClean="0">
                <a:solidFill>
                  <a:srgbClr val="00B050"/>
                </a:solidFill>
                <a:effectLst>
                  <a:outerShdw blurRad="38100" dist="38100" dir="2700000" algn="tl">
                    <a:srgbClr val="C0C0C0"/>
                  </a:outerShdw>
                </a:effectLst>
                <a:ea typeface="굴림" pitchFamily="32" charset="-127"/>
              </a:rPr>
              <a:t>Presented by</a:t>
            </a:r>
            <a:r>
              <a:rPr lang="en-US" b="1" dirty="0" smtClean="0">
                <a:solidFill>
                  <a:srgbClr val="00B050"/>
                </a:solidFill>
                <a:effectLst>
                  <a:outerShdw blurRad="38100" dist="38100" dir="2700000" algn="tl">
                    <a:srgbClr val="C0C0C0"/>
                  </a:outerShdw>
                </a:effectLst>
                <a:ea typeface="굴림" pitchFamily="32" charset="-127"/>
              </a:rPr>
              <a:t>: </a:t>
            </a:r>
          </a:p>
          <a:p>
            <a:r>
              <a:rPr lang="en-US" b="1" dirty="0" err="1" smtClean="0">
                <a:solidFill>
                  <a:srgbClr val="00B050"/>
                </a:solidFill>
                <a:effectLst>
                  <a:outerShdw blurRad="38100" dist="38100" dir="2700000" algn="tl">
                    <a:srgbClr val="C0C0C0"/>
                  </a:outerShdw>
                </a:effectLst>
                <a:ea typeface="굴림" pitchFamily="32" charset="-127"/>
              </a:rPr>
              <a:t>Mukesh</a:t>
            </a:r>
            <a:r>
              <a:rPr lang="en-US" b="1" dirty="0" smtClean="0">
                <a:solidFill>
                  <a:srgbClr val="00B050"/>
                </a:solidFill>
                <a:effectLst>
                  <a:outerShdw blurRad="38100" dist="38100" dir="2700000" algn="tl">
                    <a:srgbClr val="C0C0C0"/>
                  </a:outerShdw>
                </a:effectLst>
                <a:ea typeface="굴림" pitchFamily="32" charset="-127"/>
              </a:rPr>
              <a:t> A. </a:t>
            </a:r>
            <a:r>
              <a:rPr lang="en-US" b="1" dirty="0" err="1" smtClean="0">
                <a:solidFill>
                  <a:srgbClr val="00B050"/>
                </a:solidFill>
                <a:effectLst>
                  <a:outerShdw blurRad="38100" dist="38100" dir="2700000" algn="tl">
                    <a:srgbClr val="C0C0C0"/>
                  </a:outerShdw>
                </a:effectLst>
                <a:ea typeface="굴림" pitchFamily="32" charset="-127"/>
              </a:rPr>
              <a:t>Pund</a:t>
            </a:r>
            <a:endParaRPr lang="en-US" b="1" dirty="0" smtClean="0">
              <a:solidFill>
                <a:srgbClr val="00B050"/>
              </a:solidFill>
              <a:effectLst>
                <a:outerShdw blurRad="38100" dist="38100" dir="2700000" algn="tl">
                  <a:srgbClr val="C0C0C0"/>
                </a:outerShdw>
              </a:effectLst>
              <a:ea typeface="굴림" pitchFamily="32" charset="-127"/>
            </a:endParaRPr>
          </a:p>
          <a:p>
            <a:r>
              <a:rPr lang="en-US" b="1" dirty="0" smtClean="0">
                <a:solidFill>
                  <a:srgbClr val="00B050"/>
                </a:solidFill>
                <a:effectLst>
                  <a:outerShdw blurRad="38100" dist="38100" dir="2700000" algn="tl">
                    <a:srgbClr val="C0C0C0"/>
                  </a:outerShdw>
                </a:effectLst>
                <a:ea typeface="굴림" pitchFamily="32" charset="-127"/>
              </a:rPr>
              <a:t>Principal Scientist</a:t>
            </a:r>
          </a:p>
          <a:p>
            <a:r>
              <a:rPr lang="en-US" b="1" dirty="0" smtClean="0">
                <a:solidFill>
                  <a:srgbClr val="00B050"/>
                </a:solidFill>
                <a:effectLst>
                  <a:outerShdw blurRad="38100" dist="38100" dir="2700000" algn="tl">
                    <a:srgbClr val="C0C0C0"/>
                  </a:outerShdw>
                </a:effectLst>
                <a:ea typeface="굴림" pitchFamily="32" charset="-127"/>
              </a:rPr>
              <a:t>CSIR-NISCAIR, New Delhi</a:t>
            </a:r>
          </a:p>
          <a:p>
            <a:endParaRPr lang="en-US" b="1" dirty="0">
              <a:solidFill>
                <a:srgbClr val="002060"/>
              </a:solidFill>
            </a:endParaRPr>
          </a:p>
          <a:p>
            <a:endParaRPr lang="en-US" b="1" dirty="0">
              <a:solidFill>
                <a:srgbClr val="00B050"/>
              </a:solidFill>
              <a:effectLst>
                <a:outerShdw blurRad="38100" dist="38100" dir="2700000" algn="tl">
                  <a:srgbClr val="C0C0C0"/>
                </a:outerShdw>
              </a:effectLst>
              <a:ea typeface="굴림" pitchFamily="32" charset="-127"/>
            </a:endParaRPr>
          </a:p>
        </p:txBody>
      </p:sp>
      <p:pic>
        <p:nvPicPr>
          <p:cNvPr id="4" name="Picture Placeholder 20" descr="joomla-logo.jpg"/>
          <p:cNvPicPr>
            <a:picLocks noGrp="1" noChangeAspect="1"/>
          </p:cNvPicPr>
          <p:nvPr>
            <p:ph type="pic" idx="1"/>
          </p:nvPr>
        </p:nvPicPr>
        <p:blipFill>
          <a:blip r:embed="rId2" cstate="print"/>
          <a:srcRect t="12500" b="12500"/>
          <a:stretch>
            <a:fillRect/>
          </a:stretch>
        </p:blipFill>
        <p:spPr>
          <a:xfrm>
            <a:off x="1785918" y="642918"/>
            <a:ext cx="5486400" cy="23622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lstStyle/>
          <a:p>
            <a:pPr>
              <a:buNone/>
            </a:pPr>
            <a:r>
              <a:rPr lang="en-IN" sz="2000" b="1" dirty="0" smtClean="0"/>
              <a:t> Step (4): </a:t>
            </a:r>
            <a:r>
              <a:rPr lang="en-IN" sz="2000" dirty="0" smtClean="0"/>
              <a:t>Click on</a:t>
            </a:r>
            <a:r>
              <a:rPr lang="en-IN" sz="2000" b="1" dirty="0" smtClean="0"/>
              <a:t> System --&gt; Global Configuration </a:t>
            </a:r>
            <a:r>
              <a:rPr lang="en-IN" sz="2000" dirty="0" smtClean="0"/>
              <a:t>in </a:t>
            </a:r>
            <a:r>
              <a:rPr lang="en-IN" sz="2000" dirty="0" err="1" smtClean="0"/>
              <a:t>Joomla</a:t>
            </a:r>
            <a:r>
              <a:rPr lang="en-IN" sz="2000" dirty="0" smtClean="0"/>
              <a:t> administrator. 	You will</a:t>
            </a:r>
            <a:r>
              <a:rPr lang="en-IN" sz="2000" b="1" dirty="0" smtClean="0"/>
              <a:t> </a:t>
            </a:r>
            <a:r>
              <a:rPr lang="en-IN" sz="2000" dirty="0" smtClean="0"/>
              <a:t>get the following screen.</a:t>
            </a:r>
          </a:p>
          <a:p>
            <a:pPr>
              <a:buNone/>
            </a:pPr>
            <a:endParaRPr lang="en-IN" dirty="0"/>
          </a:p>
        </p:txBody>
      </p:sp>
      <p:pic>
        <p:nvPicPr>
          <p:cNvPr id="5" name="Picture 4"/>
          <p:cNvPicPr/>
          <p:nvPr/>
        </p:nvPicPr>
        <p:blipFill>
          <a:blip r:embed="rId2" cstate="print"/>
          <a:stretch>
            <a:fillRect/>
          </a:stretch>
        </p:blipFill>
        <p:spPr bwMode="auto">
          <a:xfrm>
            <a:off x="0" y="1219200"/>
            <a:ext cx="9144000" cy="563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pPr marL="0" algn="just">
              <a:spcBef>
                <a:spcPts val="0"/>
              </a:spcBef>
              <a:buNone/>
            </a:pPr>
            <a:r>
              <a:rPr lang="en-IN" sz="2000" b="1" dirty="0" smtClean="0"/>
              <a:t>Step (5): </a:t>
            </a:r>
            <a:r>
              <a:rPr lang="en-IN" sz="2000" dirty="0" smtClean="0"/>
              <a:t>Next, click on</a:t>
            </a:r>
            <a:r>
              <a:rPr lang="en-IN" sz="2000" b="1" dirty="0" smtClean="0"/>
              <a:t> EJB - Easy </a:t>
            </a:r>
            <a:r>
              <a:rPr lang="en-IN" sz="2000" b="1" dirty="0" err="1" smtClean="0"/>
              <a:t>Joomla</a:t>
            </a:r>
            <a:r>
              <a:rPr lang="en-IN" sz="2000" b="1" dirty="0" smtClean="0"/>
              <a:t> Backup </a:t>
            </a:r>
            <a:r>
              <a:rPr lang="en-IN" sz="2000" dirty="0" smtClean="0"/>
              <a:t>at the left sidebar. </a:t>
            </a:r>
          </a:p>
          <a:p>
            <a:pPr marL="0" algn="just">
              <a:spcBef>
                <a:spcPts val="0"/>
              </a:spcBef>
              <a:buNone/>
            </a:pPr>
            <a:r>
              <a:rPr lang="en-IN" sz="2000" dirty="0" smtClean="0"/>
              <a:t>	You get a basic</a:t>
            </a:r>
            <a:r>
              <a:rPr lang="en-IN" sz="2000" b="1" dirty="0" smtClean="0"/>
              <a:t> </a:t>
            </a:r>
            <a:r>
              <a:rPr lang="en-IN" sz="2000" dirty="0" smtClean="0"/>
              <a:t>editor page for </a:t>
            </a:r>
            <a:r>
              <a:rPr lang="en-IN" sz="2000" dirty="0" err="1" smtClean="0"/>
              <a:t>Joomla</a:t>
            </a:r>
            <a:r>
              <a:rPr lang="en-IN" sz="2000" dirty="0" smtClean="0"/>
              <a:t> Backup. Here by default, the</a:t>
            </a:r>
          </a:p>
          <a:p>
            <a:pPr marL="0" algn="just">
              <a:spcBef>
                <a:spcPts val="0"/>
              </a:spcBef>
              <a:buNone/>
            </a:pPr>
            <a:r>
              <a:rPr lang="en-IN" sz="2000" b="1" dirty="0" smtClean="0"/>
              <a:t>	Component</a:t>
            </a:r>
            <a:r>
              <a:rPr lang="en-IN" sz="2000" dirty="0" smtClean="0"/>
              <a:t> tab is displayed.</a:t>
            </a:r>
          </a:p>
          <a:p>
            <a:pPr>
              <a:buNone/>
            </a:pPr>
            <a:r>
              <a:rPr lang="en-IN" sz="2600" dirty="0" smtClean="0"/>
              <a:t>  </a:t>
            </a:r>
          </a:p>
          <a:p>
            <a:pPr marL="0" indent="0">
              <a:buNone/>
            </a:pPr>
            <a:r>
              <a:rPr lang="en-IN" sz="2000" dirty="0" smtClean="0"/>
              <a:t>Below we have mentioned the details of the fields present in the </a:t>
            </a:r>
            <a:r>
              <a:rPr lang="en-IN" sz="2000" b="1" dirty="0" smtClean="0"/>
              <a:t>Component</a:t>
            </a:r>
            <a:r>
              <a:rPr lang="en-IN" sz="2000" dirty="0" smtClean="0"/>
              <a:t> tab on the page: </a:t>
            </a:r>
          </a:p>
          <a:p>
            <a:pPr lvl="1">
              <a:buFont typeface="Arial" pitchFamily="34" charset="0"/>
              <a:buChar char="•"/>
            </a:pPr>
            <a:r>
              <a:rPr lang="en-IN" sz="2000" b="1" dirty="0" smtClean="0"/>
              <a:t>Exclude files from backup archive: </a:t>
            </a:r>
            <a:r>
              <a:rPr lang="en-IN" sz="2000" dirty="0" smtClean="0"/>
              <a:t>It indicates the name of the files with the</a:t>
            </a:r>
            <a:r>
              <a:rPr lang="en-IN" sz="2000" b="1" dirty="0" smtClean="0"/>
              <a:t> </a:t>
            </a:r>
            <a:r>
              <a:rPr lang="en-IN" sz="2000" dirty="0" smtClean="0"/>
              <a:t>path address to be excluded from a backup archive.</a:t>
            </a:r>
          </a:p>
          <a:p>
            <a:pPr lvl="1">
              <a:buFont typeface="Arial" pitchFamily="34" charset="0"/>
              <a:buChar char="•"/>
            </a:pPr>
            <a:r>
              <a:rPr lang="en-IN" sz="2000" b="1" dirty="0" smtClean="0"/>
              <a:t>Exclude folders from backup archive: </a:t>
            </a:r>
            <a:r>
              <a:rPr lang="en-IN" sz="2000" dirty="0" smtClean="0"/>
              <a:t>It indicates the name of the folders with</a:t>
            </a:r>
            <a:r>
              <a:rPr lang="en-IN" sz="2000" b="1" dirty="0" smtClean="0"/>
              <a:t> </a:t>
            </a:r>
            <a:r>
              <a:rPr lang="en-IN" sz="2000" dirty="0" smtClean="0"/>
              <a:t>the path address to be excluded from a backup archive.</a:t>
            </a:r>
          </a:p>
          <a:p>
            <a:pPr lvl="1">
              <a:buFont typeface="Arial" pitchFamily="34" charset="0"/>
              <a:buChar char="•"/>
            </a:pPr>
            <a:r>
              <a:rPr lang="en-IN" sz="2000" b="1" dirty="0" smtClean="0"/>
              <a:t>Add 'DROP TABLE' instruction to dump file: </a:t>
            </a:r>
            <a:r>
              <a:rPr lang="en-IN" sz="2000" dirty="0" smtClean="0"/>
              <a:t>It indicates to add drop table</a:t>
            </a:r>
            <a:r>
              <a:rPr lang="en-IN" sz="2000" b="1" dirty="0" smtClean="0"/>
              <a:t> </a:t>
            </a:r>
            <a:r>
              <a:rPr lang="en-IN" sz="2000" dirty="0" smtClean="0"/>
              <a:t>instruction to dump files without deleting the tables by selecting either (Yes/No).</a:t>
            </a:r>
          </a:p>
          <a:p>
            <a:pPr lvl="1">
              <a:buFont typeface="Arial" pitchFamily="34" charset="0"/>
              <a:buChar char="•"/>
            </a:pPr>
            <a:r>
              <a:rPr lang="en-IN" sz="2000" b="1" dirty="0" smtClean="0"/>
              <a:t>Add additional tables: </a:t>
            </a:r>
            <a:r>
              <a:rPr lang="en-IN" sz="2000" dirty="0" smtClean="0"/>
              <a:t>It indicates to add additional tables, but it should not</a:t>
            </a:r>
            <a:r>
              <a:rPr lang="en-IN" sz="2000" b="1" dirty="0" smtClean="0"/>
              <a:t> </a:t>
            </a:r>
            <a:r>
              <a:rPr lang="en-IN" sz="2000" dirty="0" smtClean="0"/>
              <a:t>have the same prefix.</a:t>
            </a:r>
          </a:p>
          <a:p>
            <a:pPr lvl="1">
              <a:buFont typeface="Arial" pitchFamily="34" charset="0"/>
              <a:buChar char="•"/>
            </a:pPr>
            <a:r>
              <a:rPr lang="en-IN" sz="2000" b="1" dirty="0" smtClean="0"/>
              <a:t>Maximum number of backup files: </a:t>
            </a:r>
            <a:r>
              <a:rPr lang="en-IN" sz="2000" dirty="0" smtClean="0"/>
              <a:t>It indicates the maximum number of backup</a:t>
            </a:r>
            <a:r>
              <a:rPr lang="en-IN" sz="2000" b="1" dirty="0" smtClean="0"/>
              <a:t> </a:t>
            </a:r>
            <a:r>
              <a:rPr lang="en-IN" sz="2000" dirty="0" smtClean="0"/>
              <a:t>files. </a:t>
            </a:r>
          </a:p>
          <a:p>
            <a:pPr lvl="1">
              <a:buFont typeface="Arial" pitchFamily="34" charset="0"/>
              <a:buChar char="•"/>
            </a:pPr>
            <a:r>
              <a:rPr lang="en-IN" sz="2000" b="1" dirty="0" smtClean="0"/>
              <a:t>Prefix for archive names: </a:t>
            </a:r>
            <a:r>
              <a:rPr lang="en-IN" sz="2000" dirty="0" smtClean="0"/>
              <a:t>It indicates to use prefixes for archive names of</a:t>
            </a:r>
            <a:r>
              <a:rPr lang="en-IN" sz="2000" b="1" dirty="0" smtClean="0"/>
              <a:t> </a:t>
            </a:r>
            <a:r>
              <a:rPr lang="en-IN" sz="2000" dirty="0" smtClean="0"/>
              <a:t>backup file.</a:t>
            </a:r>
          </a:p>
          <a:p>
            <a:pPr lvl="1">
              <a:buFont typeface="Arial" pitchFamily="34" charset="0"/>
              <a:buChar char="•"/>
            </a:pPr>
            <a:endParaRPr lang="en-IN" sz="2000" dirty="0" smtClean="0"/>
          </a:p>
          <a:p>
            <a:pPr>
              <a:buNone/>
            </a:pP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lstStyle/>
          <a:p>
            <a:pPr>
              <a:buNone/>
            </a:pPr>
            <a:r>
              <a:rPr lang="en-IN" sz="2000" b="1" dirty="0" smtClean="0"/>
              <a:t>Step(6):</a:t>
            </a:r>
            <a:r>
              <a:rPr lang="en-IN" sz="2000" dirty="0" smtClean="0"/>
              <a:t> Click on Components-&gt; EJB –Easy </a:t>
            </a:r>
            <a:r>
              <a:rPr lang="en-IN" sz="2000" dirty="0" err="1" smtClean="0"/>
              <a:t>Joomla</a:t>
            </a:r>
            <a:r>
              <a:rPr lang="en-IN" sz="2000" dirty="0" smtClean="0"/>
              <a:t> Backup, then you will get</a:t>
            </a:r>
          </a:p>
          <a:p>
            <a:pPr>
              <a:buNone/>
            </a:pPr>
            <a:r>
              <a:rPr lang="en-IN" sz="2000" dirty="0" smtClean="0"/>
              <a:t>		the following screen</a:t>
            </a:r>
          </a:p>
          <a:p>
            <a:pPr>
              <a:buNone/>
            </a:pPr>
            <a:endParaRPr lang="en-IN" dirty="0"/>
          </a:p>
        </p:txBody>
      </p:sp>
      <p:pic>
        <p:nvPicPr>
          <p:cNvPr id="4" name="Picture 3"/>
          <p:cNvPicPr/>
          <p:nvPr/>
        </p:nvPicPr>
        <p:blipFill>
          <a:blip r:embed="rId2" cstate="print"/>
          <a:stretch>
            <a:fillRect/>
          </a:stretch>
        </p:blipFill>
        <p:spPr bwMode="auto">
          <a:xfrm>
            <a:off x="0" y="836712"/>
            <a:ext cx="9143999" cy="602128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normAutofit/>
          </a:bodyPr>
          <a:lstStyle/>
          <a:p>
            <a:pPr>
              <a:buNone/>
            </a:pPr>
            <a:r>
              <a:rPr lang="en-IN" sz="2000" b="1" dirty="0" smtClean="0"/>
              <a:t>Step(7):</a:t>
            </a:r>
            <a:r>
              <a:rPr lang="en-IN" sz="2000" dirty="0" smtClean="0"/>
              <a:t> Here you can click the any of the button shown in the above screen</a:t>
            </a:r>
          </a:p>
          <a:p>
            <a:pPr>
              <a:buNone/>
            </a:pPr>
            <a:r>
              <a:rPr lang="en-IN" sz="2000" dirty="0" smtClean="0"/>
              <a:t>		,as per your requirement and you will get the following screen</a:t>
            </a:r>
            <a:endParaRPr lang="en-IN" sz="2000" dirty="0"/>
          </a:p>
        </p:txBody>
      </p:sp>
      <p:pic>
        <p:nvPicPr>
          <p:cNvPr id="4" name="Picture 3"/>
          <p:cNvPicPr/>
          <p:nvPr/>
        </p:nvPicPr>
        <p:blipFill>
          <a:blip r:embed="rId2" cstate="print"/>
          <a:stretch>
            <a:fillRect/>
          </a:stretch>
        </p:blipFill>
        <p:spPr bwMode="auto">
          <a:xfrm>
            <a:off x="0" y="1196752"/>
            <a:ext cx="9144000" cy="566124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858000"/>
          </a:xfrm>
        </p:spPr>
        <p:txBody>
          <a:bodyPr/>
          <a:lstStyle/>
          <a:p>
            <a:pPr>
              <a:buNone/>
            </a:pPr>
            <a:r>
              <a:rPr lang="en-IN" sz="2000" b="1" dirty="0" smtClean="0"/>
              <a:t>Step(8):</a:t>
            </a:r>
            <a:r>
              <a:rPr lang="en-IN" sz="2000" dirty="0" smtClean="0"/>
              <a:t> Click on Create Backup Button after you have mentioned the title of</a:t>
            </a:r>
          </a:p>
          <a:p>
            <a:pPr>
              <a:buNone/>
            </a:pPr>
            <a:r>
              <a:rPr lang="en-IN" sz="2000" dirty="0" smtClean="0"/>
              <a:t>		the backup as shown in the above screen.</a:t>
            </a:r>
          </a:p>
          <a:p>
            <a:pPr>
              <a:buNone/>
            </a:pPr>
            <a:endParaRPr lang="en-IN" sz="2000" dirty="0" smtClean="0"/>
          </a:p>
          <a:p>
            <a:pPr>
              <a:buNone/>
            </a:pPr>
            <a:endParaRPr lang="en-IN" dirty="0"/>
          </a:p>
        </p:txBody>
      </p:sp>
      <p:pic>
        <p:nvPicPr>
          <p:cNvPr id="4" name="Picture 3"/>
          <p:cNvPicPr/>
          <p:nvPr/>
        </p:nvPicPr>
        <p:blipFill>
          <a:blip r:embed="rId2" cstate="print"/>
          <a:stretch>
            <a:fillRect/>
          </a:stretch>
        </p:blipFill>
        <p:spPr bwMode="auto">
          <a:xfrm>
            <a:off x="0" y="1196752"/>
            <a:ext cx="9144000" cy="566124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800600"/>
          </a:xfrm>
        </p:spPr>
        <p:txBody>
          <a:bodyPr>
            <a:normAutofit/>
          </a:bodyPr>
          <a:lstStyle/>
          <a:p>
            <a:pPr marL="0" indent="0" algn="just">
              <a:buNone/>
            </a:pPr>
            <a:endParaRPr lang="en-US" sz="2000" b="1" dirty="0" smtClean="0"/>
          </a:p>
          <a:p>
            <a:pPr marL="0" indent="0" algn="just">
              <a:buNone/>
            </a:pPr>
            <a:r>
              <a:rPr lang="en-US" sz="2000" b="1" dirty="0" smtClean="0"/>
              <a:t>SEO is short for search engine optimization.</a:t>
            </a:r>
            <a:r>
              <a:rPr lang="en-US" sz="2000" i="1" dirty="0" smtClean="0"/>
              <a:t> </a:t>
            </a:r>
          </a:p>
          <a:p>
            <a:pPr marL="0" indent="0" algn="just">
              <a:buNone/>
            </a:pPr>
            <a:endParaRPr lang="en-US" sz="2000" dirty="0" smtClean="0"/>
          </a:p>
          <a:p>
            <a:pPr marL="0" indent="0" algn="just">
              <a:buNone/>
            </a:pPr>
            <a:r>
              <a:rPr lang="en-US" sz="2000" dirty="0" smtClean="0"/>
              <a:t>Search engine optimization is a methodology of strategies, techniques and tactics used to increase the amount of visitors to a website by obtaining a high-ranking placement in the search results page of a search engine (SERP) -- including Google, Bing, Yahoo and other search engines.</a:t>
            </a:r>
            <a:endParaRPr lang="en-IN" sz="2000" b="1" dirty="0"/>
          </a:p>
        </p:txBody>
      </p:sp>
      <p:sp>
        <p:nvSpPr>
          <p:cNvPr id="4" name="Title 7"/>
          <p:cNvSpPr>
            <a:spLocks noGrp="1"/>
          </p:cNvSpPr>
          <p:nvPr>
            <p:ph type="title"/>
          </p:nvPr>
        </p:nvSpPr>
        <p:spPr>
          <a:xfrm>
            <a:off x="2515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4000" b="1" dirty="0" smtClean="0"/>
              <a:t>SEO</a:t>
            </a:r>
            <a:endParaRPr lang="en-IN"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marL="0" indent="0" algn="just">
              <a:buNone/>
            </a:pPr>
            <a:r>
              <a:rPr lang="en-IN" sz="2000" b="1" dirty="0" smtClean="0"/>
              <a:t>Steps to set </a:t>
            </a:r>
            <a:r>
              <a:rPr lang="en-IN" sz="2000" b="1" dirty="0" err="1" smtClean="0"/>
              <a:t>Joomla</a:t>
            </a:r>
            <a:r>
              <a:rPr lang="en-IN" sz="2000" b="1" dirty="0" smtClean="0"/>
              <a:t> website SEO :</a:t>
            </a:r>
          </a:p>
          <a:p>
            <a:pPr marL="0" indent="0" algn="just">
              <a:buNone/>
            </a:pPr>
            <a:endParaRPr lang="en-IN" sz="2000" b="1" dirty="0" smtClean="0"/>
          </a:p>
          <a:p>
            <a:pPr marL="0" indent="0" algn="just">
              <a:spcBef>
                <a:spcPts val="200"/>
              </a:spcBef>
              <a:spcAft>
                <a:spcPts val="400"/>
              </a:spcAft>
              <a:buNone/>
            </a:pPr>
            <a:r>
              <a:rPr lang="en-IN" sz="2000" b="1" dirty="0" smtClean="0"/>
              <a:t>Step (1):  </a:t>
            </a:r>
            <a:r>
              <a:rPr lang="en-IN" sz="2000" dirty="0" smtClean="0"/>
              <a:t>Login as Administrator</a:t>
            </a:r>
          </a:p>
          <a:p>
            <a:pPr marL="0" indent="0" algn="just">
              <a:spcBef>
                <a:spcPts val="200"/>
              </a:spcBef>
              <a:spcAft>
                <a:spcPts val="400"/>
              </a:spcAft>
              <a:buNone/>
            </a:pPr>
            <a:r>
              <a:rPr lang="en-IN" sz="2000" b="1" dirty="0" smtClean="0"/>
              <a:t>Step (2) : </a:t>
            </a:r>
            <a:r>
              <a:rPr lang="en-IN" sz="2000" dirty="0" smtClean="0"/>
              <a:t>Go to System </a:t>
            </a:r>
            <a:r>
              <a:rPr lang="en-IN" sz="2000" dirty="0" smtClean="0">
                <a:sym typeface="Wingdings" pitchFamily="2" charset="2"/>
              </a:rPr>
              <a:t> Global Configuration</a:t>
            </a:r>
          </a:p>
          <a:p>
            <a:pPr marL="0" indent="0" algn="just">
              <a:spcBef>
                <a:spcPts val="200"/>
              </a:spcBef>
              <a:spcAft>
                <a:spcPts val="400"/>
              </a:spcAft>
              <a:buNone/>
            </a:pPr>
            <a:endParaRPr lang="en-IN" sz="2000" dirty="0"/>
          </a:p>
        </p:txBody>
      </p:sp>
      <p:pic>
        <p:nvPicPr>
          <p:cNvPr id="1026" name="Picture 2" descr="C:\Users\Knowgate.user10\Desktop\New folder\joomla\Day 5\Screenshots\New Picture.jpg"/>
          <p:cNvPicPr>
            <a:picLocks noChangeAspect="1" noChangeArrowheads="1"/>
          </p:cNvPicPr>
          <p:nvPr/>
        </p:nvPicPr>
        <p:blipFill>
          <a:blip r:embed="rId2"/>
          <a:srcRect t="11463" b="5534"/>
          <a:stretch>
            <a:fillRect/>
          </a:stretch>
        </p:blipFill>
        <p:spPr bwMode="auto">
          <a:xfrm>
            <a:off x="0" y="2057400"/>
            <a:ext cx="9144000" cy="4800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marL="0" indent="0" algn="just">
              <a:spcBef>
                <a:spcPts val="200"/>
              </a:spcBef>
              <a:spcAft>
                <a:spcPts val="400"/>
              </a:spcAft>
              <a:buNone/>
            </a:pPr>
            <a:r>
              <a:rPr lang="en-IN" sz="2000" b="1" dirty="0" smtClean="0"/>
              <a:t>Step (3) : </a:t>
            </a:r>
            <a:r>
              <a:rPr lang="en-IN" sz="2000" dirty="0" smtClean="0"/>
              <a:t>Under Site Tab </a:t>
            </a:r>
            <a:r>
              <a:rPr lang="en-IN" sz="2000" dirty="0" smtClean="0">
                <a:sym typeface="Wingdings" pitchFamily="2" charset="2"/>
              </a:rPr>
              <a:t> SEO Settings  Select “Yes” for Search Engine 	    Friendly URLs</a:t>
            </a:r>
          </a:p>
          <a:p>
            <a:pPr marL="0" indent="0" algn="just">
              <a:spcBef>
                <a:spcPts val="200"/>
              </a:spcBef>
              <a:spcAft>
                <a:spcPts val="400"/>
              </a:spcAft>
              <a:buNone/>
            </a:pPr>
            <a:endParaRPr lang="en-IN" sz="2000" dirty="0"/>
          </a:p>
        </p:txBody>
      </p:sp>
      <p:pic>
        <p:nvPicPr>
          <p:cNvPr id="2050" name="Picture 2" descr="C:\Users\Knowgate.user10\Desktop\New folder\joomla\Day 5\Screenshots\New Picture (1).jpg"/>
          <p:cNvPicPr>
            <a:picLocks noChangeAspect="1" noChangeArrowheads="1"/>
          </p:cNvPicPr>
          <p:nvPr/>
        </p:nvPicPr>
        <p:blipFill>
          <a:blip r:embed="rId2"/>
          <a:srcRect t="11463" b="8498"/>
          <a:stretch>
            <a:fillRect/>
          </a:stretch>
        </p:blipFill>
        <p:spPr bwMode="auto">
          <a:xfrm>
            <a:off x="0" y="1447800"/>
            <a:ext cx="9144000" cy="4876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marL="0" indent="0" algn="just">
              <a:spcBef>
                <a:spcPts val="200"/>
              </a:spcBef>
              <a:spcAft>
                <a:spcPts val="400"/>
              </a:spcAft>
              <a:buNone/>
            </a:pPr>
            <a:r>
              <a:rPr lang="en-US" sz="2000" dirty="0" smtClean="0"/>
              <a:t>Following are the details of the fields present in the SEO Setting :</a:t>
            </a:r>
            <a:br>
              <a:rPr lang="en-US" sz="2000" dirty="0" smtClean="0"/>
            </a:br>
            <a:endParaRPr lang="en-US" sz="2000" dirty="0" smtClean="0"/>
          </a:p>
          <a:p>
            <a:pPr marL="0" indent="0" algn="just">
              <a:spcBef>
                <a:spcPts val="200"/>
              </a:spcBef>
              <a:spcAft>
                <a:spcPts val="400"/>
              </a:spcAft>
              <a:buFont typeface="Wingdings" pitchFamily="2" charset="2"/>
              <a:buChar char="Ø"/>
            </a:pPr>
            <a:r>
              <a:rPr lang="en-US" sz="2000" dirty="0" smtClean="0"/>
              <a:t> </a:t>
            </a:r>
            <a:r>
              <a:rPr lang="en-US" sz="2000" b="1" dirty="0" smtClean="0"/>
              <a:t>Search Engine Friendly URLs:</a:t>
            </a:r>
            <a:r>
              <a:rPr lang="en-US" sz="2000" dirty="0" smtClean="0"/>
              <a:t> Optimizing the URLs to the search engine.</a:t>
            </a:r>
          </a:p>
          <a:p>
            <a:pPr marL="0" indent="0" algn="just">
              <a:spcBef>
                <a:spcPts val="200"/>
              </a:spcBef>
              <a:spcAft>
                <a:spcPts val="400"/>
              </a:spcAft>
              <a:buFont typeface="Wingdings" pitchFamily="2" charset="2"/>
              <a:buChar char="Ø"/>
            </a:pPr>
            <a:r>
              <a:rPr lang="en-US" sz="2000" dirty="0" smtClean="0"/>
              <a:t> </a:t>
            </a:r>
            <a:r>
              <a:rPr lang="en-US" sz="2000" b="1" dirty="0" smtClean="0"/>
              <a:t>Use URL rewriting: </a:t>
            </a:r>
            <a:r>
              <a:rPr lang="en-US" sz="2000" dirty="0" smtClean="0"/>
              <a:t>Selecting the server, which rewrites the URLs to meet a</a:t>
            </a:r>
            <a:br>
              <a:rPr lang="en-US" sz="2000" dirty="0" smtClean="0"/>
            </a:br>
            <a:r>
              <a:rPr lang="en-US" sz="2000" dirty="0" smtClean="0"/>
              <a:t>     specific condition.</a:t>
            </a:r>
          </a:p>
          <a:p>
            <a:pPr marL="0" indent="0" algn="just">
              <a:spcBef>
                <a:spcPts val="200"/>
              </a:spcBef>
              <a:spcAft>
                <a:spcPts val="400"/>
              </a:spcAft>
              <a:buFont typeface="Wingdings" pitchFamily="2" charset="2"/>
              <a:buChar char="Ø"/>
            </a:pPr>
            <a:r>
              <a:rPr lang="en-US" sz="2000" dirty="0" smtClean="0"/>
              <a:t> </a:t>
            </a:r>
            <a:r>
              <a:rPr lang="en-US" sz="2000" b="1" dirty="0" smtClean="0"/>
              <a:t>Adds Suffix to URL: </a:t>
            </a:r>
            <a:r>
              <a:rPr lang="en-US" sz="2000" dirty="0" smtClean="0"/>
              <a:t>Based on the document type, the suffix to the URL is        </a:t>
            </a:r>
          </a:p>
          <a:p>
            <a:pPr marL="0" indent="0" algn="just">
              <a:spcBef>
                <a:spcPts val="200"/>
              </a:spcBef>
              <a:spcAft>
                <a:spcPts val="400"/>
              </a:spcAft>
              <a:buNone/>
            </a:pPr>
            <a:r>
              <a:rPr lang="en-US" sz="2000" dirty="0" smtClean="0"/>
              <a:t>    added.</a:t>
            </a:r>
          </a:p>
          <a:p>
            <a:pPr marL="0" indent="0" algn="just">
              <a:spcBef>
                <a:spcPts val="200"/>
              </a:spcBef>
              <a:spcAft>
                <a:spcPts val="400"/>
              </a:spcAft>
              <a:buFont typeface="Wingdings" pitchFamily="2" charset="2"/>
              <a:buChar char="Ø"/>
            </a:pPr>
            <a:r>
              <a:rPr lang="en-US" sz="2000" dirty="0" smtClean="0"/>
              <a:t> </a:t>
            </a:r>
            <a:r>
              <a:rPr lang="en-US" sz="2000" b="1" dirty="0" smtClean="0"/>
              <a:t>Unicode Aliases: </a:t>
            </a:r>
            <a:r>
              <a:rPr lang="en-US" sz="2000" dirty="0" smtClean="0"/>
              <a:t>It selects between the transliteration and Unicode aliases.</a:t>
            </a:r>
          </a:p>
          <a:p>
            <a:pPr marL="0" indent="0" algn="just">
              <a:spcBef>
                <a:spcPts val="200"/>
              </a:spcBef>
              <a:spcAft>
                <a:spcPts val="400"/>
              </a:spcAft>
              <a:buFont typeface="Wingdings" pitchFamily="2" charset="2"/>
              <a:buChar char="Ø"/>
            </a:pPr>
            <a:r>
              <a:rPr lang="en-US" sz="2000" dirty="0" smtClean="0"/>
              <a:t> </a:t>
            </a:r>
            <a:r>
              <a:rPr lang="en-US" sz="2000" b="1" dirty="0" smtClean="0"/>
              <a:t>Include Site Name in Page Titles: </a:t>
            </a:r>
            <a:r>
              <a:rPr lang="en-US" sz="2000" dirty="0" smtClean="0"/>
              <a:t>Provide your site name on all pages at    </a:t>
            </a:r>
          </a:p>
          <a:p>
            <a:pPr marL="0" indent="0" algn="just">
              <a:spcBef>
                <a:spcPts val="200"/>
              </a:spcBef>
              <a:spcAft>
                <a:spcPts val="400"/>
              </a:spcAft>
              <a:buNone/>
            </a:pPr>
            <a:r>
              <a:rPr lang="en-US" sz="2000" dirty="0" smtClean="0"/>
              <a:t>     the beginning or end of the page.</a:t>
            </a:r>
            <a:endParaRPr lang="en-IN"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62500" lnSpcReduction="20000"/>
          </a:bodyPr>
          <a:lstStyle/>
          <a:p>
            <a:pPr marL="0" indent="0">
              <a:spcBef>
                <a:spcPts val="200"/>
              </a:spcBef>
              <a:spcAft>
                <a:spcPts val="400"/>
              </a:spcAft>
              <a:buNone/>
            </a:pPr>
            <a:r>
              <a:rPr lang="en-US" b="1" u="sng" dirty="0" smtClean="0"/>
              <a:t>GENERAL SEO BEST PRACTICES</a:t>
            </a:r>
          </a:p>
          <a:p>
            <a:pPr marL="0" indent="0">
              <a:spcBef>
                <a:spcPts val="200"/>
              </a:spcBef>
              <a:spcAft>
                <a:spcPts val="400"/>
              </a:spcAft>
              <a:buNone/>
            </a:pPr>
            <a:endParaRPr lang="en-US" sz="2000" b="1" u="sng" dirty="0" smtClean="0"/>
          </a:p>
          <a:p>
            <a:pPr algn="just" fontAlgn="t">
              <a:buFont typeface="Wingdings" pitchFamily="2" charset="2"/>
              <a:buChar char="Ø"/>
            </a:pPr>
            <a:r>
              <a:rPr lang="en-US" b="1" dirty="0" smtClean="0"/>
              <a:t>Create Your Title Tags : </a:t>
            </a:r>
            <a:r>
              <a:rPr lang="en-US" dirty="0" smtClean="0"/>
              <a:t>The Title tag is what shows up in the search engines as click able headlines for your page. Make sure the title tag includes at least your main keyword.</a:t>
            </a:r>
          </a:p>
          <a:p>
            <a:pPr algn="just" fontAlgn="t">
              <a:buFont typeface="Wingdings" pitchFamily="2" charset="2"/>
              <a:buChar char="Ø"/>
            </a:pPr>
            <a:r>
              <a:rPr lang="en-US" b="1" dirty="0" smtClean="0"/>
              <a:t>Don’t Use too many keywords in your pages: </a:t>
            </a:r>
            <a:r>
              <a:rPr lang="en-US" dirty="0" smtClean="0"/>
              <a:t>It’s necessary to have some keywords in your posts. However, this must not be overdone. You can use the keyword suggestion tools such as: Keyword tool - Google </a:t>
            </a:r>
            <a:r>
              <a:rPr lang="en-US" dirty="0" err="1" smtClean="0"/>
              <a:t>Adwords</a:t>
            </a:r>
            <a:r>
              <a:rPr lang="en-US" dirty="0" smtClean="0"/>
              <a:t>, Word Tracker.</a:t>
            </a:r>
          </a:p>
          <a:p>
            <a:pPr algn="just" fontAlgn="t">
              <a:buFont typeface="Wingdings" pitchFamily="2" charset="2"/>
              <a:buChar char="Ø"/>
            </a:pPr>
            <a:r>
              <a:rPr lang="en-US" b="1" dirty="0" smtClean="0"/>
              <a:t>Use Meta tags for </a:t>
            </a:r>
            <a:r>
              <a:rPr lang="en-US" b="1" dirty="0" err="1" smtClean="0"/>
              <a:t>Joomla</a:t>
            </a:r>
            <a:r>
              <a:rPr lang="en-US" b="1" dirty="0" smtClean="0"/>
              <a:t> Website: </a:t>
            </a:r>
            <a:r>
              <a:rPr lang="en-US" dirty="0" smtClean="0"/>
              <a:t> The Metadata Settings are in Global Configuration of </a:t>
            </a:r>
            <a:r>
              <a:rPr lang="en-US" dirty="0" err="1" smtClean="0"/>
              <a:t>Joomla</a:t>
            </a:r>
            <a:r>
              <a:rPr lang="en-US" dirty="0" smtClean="0"/>
              <a:t> Setting. The important Meta elements are the </a:t>
            </a:r>
            <a:r>
              <a:rPr lang="en-US" dirty="0" err="1" smtClean="0"/>
              <a:t>tittle</a:t>
            </a:r>
            <a:r>
              <a:rPr lang="en-US" dirty="0" smtClean="0"/>
              <a:t> tag and Description </a:t>
            </a:r>
            <a:r>
              <a:rPr lang="en-US" dirty="0" err="1" smtClean="0"/>
              <a:t>tag.Take</a:t>
            </a:r>
            <a:r>
              <a:rPr lang="en-US" dirty="0" smtClean="0"/>
              <a:t> your time and keep the title tag to should not exceed 70 characters, and the description length should around 150 characters. After that, let your primary keywords put in your title and description tag.</a:t>
            </a:r>
          </a:p>
          <a:p>
            <a:pPr algn="just" fontAlgn="t">
              <a:buFont typeface="Wingdings" pitchFamily="2" charset="2"/>
              <a:buChar char="Ø"/>
            </a:pPr>
            <a:r>
              <a:rPr lang="en-US" b="1" dirty="0" smtClean="0"/>
              <a:t> Gets Lots of internal and external linking: </a:t>
            </a:r>
            <a:r>
              <a:rPr lang="en-US" dirty="0" smtClean="0"/>
              <a:t>Try to get both internal and external links from relevant sites. You can create compelling content that the readers want to share with others. If the content is good, bloggers and other site owners will link to it.</a:t>
            </a:r>
          </a:p>
          <a:p>
            <a:pPr algn="just" fontAlgn="t">
              <a:buFont typeface="Wingdings" pitchFamily="2" charset="2"/>
              <a:buChar char="Ø"/>
            </a:pPr>
            <a:r>
              <a:rPr lang="en-US" b="1" dirty="0" smtClean="0"/>
              <a:t> Create a sitemap to get Index Google:  </a:t>
            </a:r>
            <a:r>
              <a:rPr lang="en-US" dirty="0" smtClean="0"/>
              <a:t>You must create a sitemap, an xml file that contains links to every page on your site. After you have created a sitemap, you must submit your site and your sitemap to Google. When your website is new, Google will crawl the sitemap that you submit and after that, Google will be able to read your website's content faster.</a:t>
            </a:r>
            <a:endParaRPr lang="en-US" b="1" dirty="0" smtClean="0"/>
          </a:p>
          <a:p>
            <a:pPr marL="0" indent="0" algn="just" fontAlgn="t">
              <a:buNone/>
            </a:pPr>
            <a:endParaRPr lang="en-US" sz="2000" b="1" u="sng"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428604"/>
            <a:ext cx="8072494" cy="5929354"/>
          </a:xfrm>
        </p:spPr>
        <p:txBody>
          <a:bodyPr>
            <a:normAutofit/>
          </a:bodyPr>
          <a:lstStyle/>
          <a:p>
            <a:endParaRPr lang="en-US" sz="6000" b="1" dirty="0" smtClean="0">
              <a:solidFill>
                <a:srgbClr val="002060"/>
              </a:solidFill>
            </a:endParaRPr>
          </a:p>
          <a:p>
            <a:r>
              <a:rPr lang="en-US" sz="6000" b="1" dirty="0" smtClean="0">
                <a:solidFill>
                  <a:srgbClr val="002060"/>
                </a:solidFill>
              </a:rPr>
              <a:t>JOOMLA WEBSITE BACKUP &amp; SEO</a:t>
            </a:r>
          </a:p>
          <a:p>
            <a:r>
              <a:rPr lang="en-US" sz="6000" b="1" dirty="0" smtClean="0">
                <a:solidFill>
                  <a:srgbClr val="002060"/>
                </a:solidFill>
              </a:rPr>
              <a:t>EMBED GOOGLE MAPS</a:t>
            </a:r>
            <a:endParaRPr lang="en-US" sz="6000" b="1" dirty="0">
              <a:solidFill>
                <a:srgbClr val="002060"/>
              </a:solidFill>
            </a:endParaRPr>
          </a:p>
          <a:p>
            <a:endParaRPr lang="en-US" dirty="0" smtClean="0">
              <a:solidFill>
                <a:srgbClr val="00B050"/>
              </a:solidFill>
              <a:effectLst>
                <a:outerShdw blurRad="38100" dist="38100" dir="2700000" algn="tl">
                  <a:srgbClr val="C0C0C0"/>
                </a:outerShdw>
              </a:effectLst>
              <a:ea typeface="굴림" pitchFamily="32"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800600"/>
          </a:xfrm>
        </p:spPr>
        <p:txBody>
          <a:bodyPr>
            <a:normAutofit/>
          </a:bodyPr>
          <a:lstStyle/>
          <a:p>
            <a:pPr marL="0" indent="0" algn="just">
              <a:buNone/>
            </a:pPr>
            <a:r>
              <a:rPr lang="en-US" sz="2000" dirty="0" smtClean="0"/>
              <a:t>The Embed Google Map </a:t>
            </a:r>
            <a:r>
              <a:rPr lang="en-US" sz="2000" dirty="0" err="1" smtClean="0"/>
              <a:t>plugin</a:t>
            </a:r>
            <a:r>
              <a:rPr lang="en-US" sz="2000" dirty="0" smtClean="0"/>
              <a:t> will allow you to embed different maps to articles on your </a:t>
            </a:r>
            <a:r>
              <a:rPr lang="en-US" sz="2000" dirty="0" err="1" smtClean="0"/>
              <a:t>Joomla</a:t>
            </a:r>
            <a:r>
              <a:rPr lang="en-US" sz="2000" dirty="0" smtClean="0"/>
              <a:t> 3.x website. It is an easy thing to do using the </a:t>
            </a:r>
            <a:r>
              <a:rPr lang="en-US" sz="2000" dirty="0" err="1" smtClean="0"/>
              <a:t>plugin</a:t>
            </a:r>
            <a:r>
              <a:rPr lang="en-US" sz="2000" dirty="0" smtClean="0"/>
              <a:t> and you will not have to make much modifications for that purpose.</a:t>
            </a:r>
          </a:p>
          <a:p>
            <a:pPr marL="0" indent="0" algn="just">
              <a:buNone/>
            </a:pPr>
            <a:r>
              <a:rPr lang="en-IN" sz="2000" b="1" dirty="0" smtClean="0"/>
              <a:t>Step (1):  </a:t>
            </a:r>
            <a:r>
              <a:rPr lang="en-IN" sz="2000" dirty="0" smtClean="0"/>
              <a:t>Download required extension (Embed Google Map)  from 	 	  </a:t>
            </a:r>
            <a:r>
              <a:rPr lang="en-IN" sz="2000" b="1" dirty="0" smtClean="0"/>
              <a:t>https://extensions.joomla.org</a:t>
            </a:r>
          </a:p>
          <a:p>
            <a:pPr marL="0" indent="0" algn="just">
              <a:buNone/>
            </a:pPr>
            <a:endParaRPr lang="en-IN" sz="2000" b="1" dirty="0"/>
          </a:p>
        </p:txBody>
      </p:sp>
      <p:sp>
        <p:nvSpPr>
          <p:cNvPr id="4" name="Title 7"/>
          <p:cNvSpPr>
            <a:spLocks noGrp="1"/>
          </p:cNvSpPr>
          <p:nvPr>
            <p:ph type="title"/>
          </p:nvPr>
        </p:nvSpPr>
        <p:spPr>
          <a:xfrm>
            <a:off x="2515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4000" b="1" dirty="0" smtClean="0"/>
              <a:t>EMBED GOOGLE MAP</a:t>
            </a:r>
            <a:endParaRPr lang="en-IN" sz="4000" dirty="0"/>
          </a:p>
        </p:txBody>
      </p:sp>
      <p:pic>
        <p:nvPicPr>
          <p:cNvPr id="1026" name="Picture 2" descr="C:\Users\Knowgate.user10\Desktop\New folder\joomla\Day 5\Screenshots\a1.png"/>
          <p:cNvPicPr>
            <a:picLocks noChangeAspect="1" noChangeArrowheads="1"/>
          </p:cNvPicPr>
          <p:nvPr/>
        </p:nvPicPr>
        <p:blipFill>
          <a:blip r:embed="rId2"/>
          <a:srcRect t="14427" b="2569"/>
          <a:stretch>
            <a:fillRect/>
          </a:stretch>
        </p:blipFill>
        <p:spPr bwMode="auto">
          <a:xfrm>
            <a:off x="0" y="3515360"/>
            <a:ext cx="9144000" cy="334264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324600"/>
          </a:xfrm>
        </p:spPr>
        <p:txBody>
          <a:bodyPr>
            <a:normAutofit/>
          </a:bodyPr>
          <a:lstStyle/>
          <a:p>
            <a:pPr algn="just">
              <a:buNone/>
            </a:pPr>
            <a:r>
              <a:rPr lang="en-IN" sz="2000" b="1" dirty="0" smtClean="0"/>
              <a:t>Step (2):  </a:t>
            </a:r>
            <a:r>
              <a:rPr lang="en-IN" sz="2000" dirty="0" smtClean="0"/>
              <a:t>Select the extension </a:t>
            </a:r>
            <a:r>
              <a:rPr lang="en-IN" sz="2000" dirty="0" smtClean="0">
                <a:sym typeface="Wingdings" pitchFamily="2" charset="2"/>
              </a:rPr>
              <a:t> Click on Download</a:t>
            </a:r>
            <a:endParaRPr lang="en-IN" sz="2000" dirty="0" smtClean="0"/>
          </a:p>
          <a:p>
            <a:pPr>
              <a:buNone/>
            </a:pPr>
            <a:r>
              <a:rPr lang="en-IN" sz="2000" dirty="0" smtClean="0"/>
              <a:t> </a:t>
            </a:r>
          </a:p>
        </p:txBody>
      </p:sp>
      <p:pic>
        <p:nvPicPr>
          <p:cNvPr id="2050" name="Picture 2" descr="C:\Users\Knowgate.user10\Desktop\New folder\joomla\Day 5\Screenshots\a2.png"/>
          <p:cNvPicPr>
            <a:picLocks noChangeAspect="1" noChangeArrowheads="1"/>
          </p:cNvPicPr>
          <p:nvPr/>
        </p:nvPicPr>
        <p:blipFill>
          <a:blip r:embed="rId2"/>
          <a:srcRect t="14427" b="5534"/>
          <a:stretch>
            <a:fillRect/>
          </a:stretch>
        </p:blipFill>
        <p:spPr bwMode="auto">
          <a:xfrm>
            <a:off x="0" y="990600"/>
            <a:ext cx="9144000" cy="5029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600"/>
          </a:xfrm>
        </p:spPr>
        <p:txBody>
          <a:bodyPr/>
          <a:lstStyle/>
          <a:p>
            <a:pPr algn="just">
              <a:buNone/>
            </a:pPr>
            <a:endParaRPr lang="en-IN" sz="2000" dirty="0" smtClean="0"/>
          </a:p>
          <a:p>
            <a:pPr algn="just">
              <a:buNone/>
            </a:pPr>
            <a:r>
              <a:rPr lang="en-IN" sz="2000" b="1" dirty="0" smtClean="0"/>
              <a:t>Step (3) </a:t>
            </a:r>
            <a:r>
              <a:rPr lang="en-IN" sz="2000" dirty="0" smtClean="0"/>
              <a:t>:  Go to Extensions </a:t>
            </a:r>
            <a:r>
              <a:rPr lang="en-IN" sz="2000" dirty="0" smtClean="0">
                <a:sym typeface="Wingdings" pitchFamily="2" charset="2"/>
              </a:rPr>
              <a:t> Manage  Install</a:t>
            </a:r>
          </a:p>
          <a:p>
            <a:pPr algn="just">
              <a:buNone/>
            </a:pPr>
            <a:r>
              <a:rPr lang="en-IN" sz="2000" dirty="0" smtClean="0">
                <a:sym typeface="Wingdings" pitchFamily="2" charset="2"/>
              </a:rPr>
              <a:t> </a:t>
            </a:r>
          </a:p>
          <a:p>
            <a:pPr algn="just">
              <a:buNone/>
            </a:pPr>
            <a:endParaRPr lang="en-IN" sz="2000" dirty="0" smtClean="0"/>
          </a:p>
          <a:p>
            <a:pPr>
              <a:buNone/>
            </a:pPr>
            <a:endParaRPr lang="en-IN" dirty="0"/>
          </a:p>
        </p:txBody>
      </p:sp>
      <p:pic>
        <p:nvPicPr>
          <p:cNvPr id="8193" name="Picture 1" descr="C:\Users\Knowgate.user10\Desktop\New folder\joomla\Day 5\Screenshots\s7.png"/>
          <p:cNvPicPr>
            <a:picLocks noChangeAspect="1" noChangeArrowheads="1"/>
          </p:cNvPicPr>
          <p:nvPr/>
        </p:nvPicPr>
        <p:blipFill>
          <a:blip r:embed="rId2"/>
          <a:srcRect t="14427" b="9980"/>
          <a:stretch>
            <a:fillRect/>
          </a:stretch>
        </p:blipFill>
        <p:spPr bwMode="auto">
          <a:xfrm>
            <a:off x="0" y="1295400"/>
            <a:ext cx="9144000" cy="4572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600"/>
          </a:xfrm>
        </p:spPr>
        <p:txBody>
          <a:bodyPr/>
          <a:lstStyle/>
          <a:p>
            <a:pPr algn="just">
              <a:buNone/>
            </a:pPr>
            <a:r>
              <a:rPr lang="en-IN" sz="2000" b="1" dirty="0" smtClean="0"/>
              <a:t>Step (4) </a:t>
            </a:r>
            <a:r>
              <a:rPr lang="en-IN" sz="2000" dirty="0" smtClean="0"/>
              <a:t>: </a:t>
            </a:r>
            <a:r>
              <a:rPr lang="en-IN" sz="2000" dirty="0" smtClean="0">
                <a:sym typeface="Wingdings" pitchFamily="2" charset="2"/>
              </a:rPr>
              <a:t>Click on Tab “Upload Package File”  and  browse and upload zip file 	downloaded for extension . </a:t>
            </a:r>
            <a:r>
              <a:rPr lang="en-IN" sz="2000" dirty="0" smtClean="0"/>
              <a:t>Click on “Upload and Install”</a:t>
            </a:r>
            <a:endParaRPr lang="en-IN" sz="2000" dirty="0" smtClean="0">
              <a:sym typeface="Wingdings" pitchFamily="2" charset="2"/>
            </a:endParaRPr>
          </a:p>
          <a:p>
            <a:pPr algn="just">
              <a:buNone/>
            </a:pPr>
            <a:r>
              <a:rPr lang="en-IN" sz="2000" dirty="0" smtClean="0">
                <a:sym typeface="Wingdings" pitchFamily="2" charset="2"/>
              </a:rPr>
              <a:t> </a:t>
            </a:r>
          </a:p>
          <a:p>
            <a:pPr algn="just">
              <a:buNone/>
            </a:pPr>
            <a:endParaRPr lang="en-IN" sz="2000" dirty="0" smtClean="0"/>
          </a:p>
          <a:p>
            <a:pPr>
              <a:buNone/>
            </a:pPr>
            <a:endParaRPr lang="en-IN" dirty="0"/>
          </a:p>
        </p:txBody>
      </p:sp>
      <p:pic>
        <p:nvPicPr>
          <p:cNvPr id="3074" name="Picture 2" descr="C:\Users\Knowgate.user10\Desktop\New folder\joomla\Day 5\Screenshots\a3.png"/>
          <p:cNvPicPr>
            <a:picLocks noChangeAspect="1" noChangeArrowheads="1"/>
          </p:cNvPicPr>
          <p:nvPr/>
        </p:nvPicPr>
        <p:blipFill>
          <a:blip r:embed="rId2"/>
          <a:srcRect t="18874" b="11463"/>
          <a:stretch>
            <a:fillRect/>
          </a:stretch>
        </p:blipFill>
        <p:spPr bwMode="auto">
          <a:xfrm>
            <a:off x="0" y="762000"/>
            <a:ext cx="9144000" cy="4162425"/>
          </a:xfrm>
          <a:prstGeom prst="rect">
            <a:avLst/>
          </a:prstGeom>
          <a:noFill/>
        </p:spPr>
      </p:pic>
      <p:pic>
        <p:nvPicPr>
          <p:cNvPr id="3075" name="Picture 3" descr="C:\Users\Knowgate.user10\Desktop\New folder\joomla\Day 5\Screenshots\a4.png"/>
          <p:cNvPicPr>
            <a:picLocks noChangeAspect="1" noChangeArrowheads="1"/>
          </p:cNvPicPr>
          <p:nvPr/>
        </p:nvPicPr>
        <p:blipFill>
          <a:blip r:embed="rId3"/>
          <a:srcRect t="21838" b="33696"/>
          <a:stretch>
            <a:fillRect/>
          </a:stretch>
        </p:blipFill>
        <p:spPr bwMode="auto">
          <a:xfrm>
            <a:off x="0" y="4572000"/>
            <a:ext cx="9144000" cy="2286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600"/>
          </a:xfrm>
        </p:spPr>
        <p:txBody>
          <a:bodyPr/>
          <a:lstStyle/>
          <a:p>
            <a:pPr algn="just">
              <a:buNone/>
            </a:pPr>
            <a:endParaRPr lang="en-IN" sz="2000" dirty="0" smtClean="0"/>
          </a:p>
          <a:p>
            <a:pPr algn="just">
              <a:buNone/>
            </a:pPr>
            <a:r>
              <a:rPr lang="en-IN" sz="2000" b="1" dirty="0" smtClean="0"/>
              <a:t>Step (5) </a:t>
            </a:r>
            <a:r>
              <a:rPr lang="en-IN" sz="2000" dirty="0" smtClean="0"/>
              <a:t>: Go to Extensions </a:t>
            </a:r>
            <a:r>
              <a:rPr lang="en-IN" sz="2000" dirty="0" smtClean="0">
                <a:sym typeface="Wingdings" pitchFamily="2" charset="2"/>
              </a:rPr>
              <a:t> </a:t>
            </a:r>
            <a:r>
              <a:rPr lang="en-IN" sz="2000" dirty="0" err="1" smtClean="0">
                <a:sym typeface="Wingdings" pitchFamily="2" charset="2"/>
              </a:rPr>
              <a:t>Plugins</a:t>
            </a:r>
            <a:r>
              <a:rPr lang="en-IN" sz="2000" dirty="0" smtClean="0">
                <a:sym typeface="Wingdings" pitchFamily="2" charset="2"/>
              </a:rPr>
              <a:t>.  </a:t>
            </a:r>
          </a:p>
          <a:p>
            <a:pPr algn="just">
              <a:buNone/>
            </a:pPr>
            <a:r>
              <a:rPr lang="en-IN" sz="2000" dirty="0" smtClean="0">
                <a:sym typeface="Wingdings" pitchFamily="2" charset="2"/>
              </a:rPr>
              <a:t>		Enable Content-Embed Google Map </a:t>
            </a:r>
            <a:r>
              <a:rPr lang="en-IN" sz="2000" dirty="0" err="1" smtClean="0">
                <a:sym typeface="Wingdings" pitchFamily="2" charset="2"/>
              </a:rPr>
              <a:t>Plugin</a:t>
            </a:r>
            <a:r>
              <a:rPr lang="en-IN" sz="2000" dirty="0" smtClean="0">
                <a:sym typeface="Wingdings" pitchFamily="2" charset="2"/>
              </a:rPr>
              <a:t> by Clicking on red “x” 	Symbol</a:t>
            </a:r>
          </a:p>
          <a:p>
            <a:pPr algn="just">
              <a:buNone/>
            </a:pPr>
            <a:endParaRPr lang="en-IN" sz="2000" dirty="0" smtClean="0"/>
          </a:p>
          <a:p>
            <a:pPr>
              <a:buNone/>
            </a:pPr>
            <a:endParaRPr lang="en-IN" dirty="0"/>
          </a:p>
        </p:txBody>
      </p:sp>
      <p:pic>
        <p:nvPicPr>
          <p:cNvPr id="4098" name="Picture 2" descr="C:\Users\Knowgate.user10\Desktop\New folder\joomla\Day 5\Screenshots\a5.png"/>
          <p:cNvPicPr>
            <a:picLocks noChangeAspect="1" noChangeArrowheads="1"/>
          </p:cNvPicPr>
          <p:nvPr/>
        </p:nvPicPr>
        <p:blipFill>
          <a:blip r:embed="rId2"/>
          <a:srcRect t="18874" b="7016"/>
          <a:stretch>
            <a:fillRect/>
          </a:stretch>
        </p:blipFill>
        <p:spPr bwMode="auto">
          <a:xfrm>
            <a:off x="0" y="1676400"/>
            <a:ext cx="9144000" cy="4267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
            <a:ext cx="8610600" cy="2322969"/>
          </a:xfrm>
          <a:prstGeom prst="rect">
            <a:avLst/>
          </a:prstGeom>
          <a:noFill/>
        </p:spPr>
        <p:txBody>
          <a:bodyPr wrap="square" rtlCol="0">
            <a:spAutoFit/>
          </a:bodyPr>
          <a:lstStyle/>
          <a:p>
            <a:pPr algn="just"/>
            <a:r>
              <a:rPr lang="en-US" sz="2000" dirty="0" smtClean="0"/>
              <a:t>To use it, you simply need to create a new article or edit the already created article and enter the address to be used within </a:t>
            </a:r>
            <a:r>
              <a:rPr lang="en-US" sz="2000" b="1" dirty="0" smtClean="0"/>
              <a:t>{</a:t>
            </a:r>
            <a:r>
              <a:rPr lang="en-US" sz="2000" b="1" dirty="0" err="1" smtClean="0"/>
              <a:t>google_map</a:t>
            </a:r>
            <a:r>
              <a:rPr lang="en-US" sz="2000" b="1" dirty="0" smtClean="0"/>
              <a:t>}</a:t>
            </a:r>
            <a:r>
              <a:rPr lang="en-US" sz="2000" dirty="0" smtClean="0"/>
              <a:t> tag. </a:t>
            </a:r>
          </a:p>
          <a:p>
            <a:pPr algn="just"/>
            <a:r>
              <a:rPr lang="en-US" sz="2000" b="1" dirty="0" smtClean="0"/>
              <a:t>Step (6):  </a:t>
            </a:r>
            <a:r>
              <a:rPr lang="en-US" sz="2000" dirty="0" smtClean="0"/>
              <a:t>Go to Contents </a:t>
            </a:r>
            <a:r>
              <a:rPr lang="en-US" sz="2000" dirty="0" smtClean="0">
                <a:sym typeface="Wingdings" pitchFamily="2" charset="2"/>
              </a:rPr>
              <a:t> Articles and Edit the article “About Us”</a:t>
            </a:r>
            <a:endParaRPr lang="en-US" sz="2000" dirty="0" smtClean="0"/>
          </a:p>
          <a:p>
            <a:pPr algn="just"/>
            <a:r>
              <a:rPr lang="en-US" sz="2000" dirty="0" smtClean="0"/>
              <a:t>Embed a Google map to your article and specify the address as </a:t>
            </a:r>
            <a:r>
              <a:rPr lang="en-US" sz="2000" b="1" dirty="0" err="1" smtClean="0"/>
              <a:t>Qutab</a:t>
            </a:r>
            <a:r>
              <a:rPr lang="en-US" sz="2000" b="1" dirty="0" smtClean="0"/>
              <a:t> Institutional Area</a:t>
            </a:r>
            <a:r>
              <a:rPr lang="en-US" sz="2000" dirty="0" smtClean="0"/>
              <a:t>, you need to enter the following line to the article:</a:t>
            </a:r>
          </a:p>
          <a:p>
            <a:pPr algn="just"/>
            <a:r>
              <a:rPr lang="en-US" sz="2000" b="1" dirty="0" smtClean="0"/>
              <a:t>	{</a:t>
            </a:r>
            <a:r>
              <a:rPr lang="en-US" sz="2000" b="1" dirty="0" err="1" smtClean="0"/>
              <a:t>google_map</a:t>
            </a:r>
            <a:r>
              <a:rPr lang="en-US" sz="2000" b="1" dirty="0" smtClean="0"/>
              <a:t>}</a:t>
            </a:r>
            <a:r>
              <a:rPr lang="en-US" sz="2000" b="1" dirty="0" err="1" smtClean="0"/>
              <a:t>Qutab</a:t>
            </a:r>
            <a:r>
              <a:rPr lang="en-US" sz="2000" b="1" dirty="0" smtClean="0"/>
              <a:t> Institutional Area{/</a:t>
            </a:r>
            <a:r>
              <a:rPr lang="en-US" sz="2000" b="1" dirty="0" err="1" smtClean="0"/>
              <a:t>google_map</a:t>
            </a:r>
            <a:r>
              <a:rPr lang="en-US" sz="2000" b="1" dirty="0" smtClean="0"/>
              <a:t>}</a:t>
            </a:r>
          </a:p>
          <a:p>
            <a:pPr algn="just"/>
            <a:r>
              <a:rPr lang="en-US" sz="2000" dirty="0" smtClean="0"/>
              <a:t>Save &amp; Close the article </a:t>
            </a:r>
            <a:endParaRPr lang="en-US" sz="2000" dirty="0"/>
          </a:p>
        </p:txBody>
      </p:sp>
      <p:pic>
        <p:nvPicPr>
          <p:cNvPr id="5123" name="Picture 3" descr="C:\Users\Knowgate.user10\Desktop\New folder\joomla\Day 5\Screenshots\a6.png"/>
          <p:cNvPicPr>
            <a:picLocks noChangeAspect="1" noChangeArrowheads="1"/>
          </p:cNvPicPr>
          <p:nvPr/>
        </p:nvPicPr>
        <p:blipFill>
          <a:blip r:embed="rId2"/>
          <a:srcRect t="23320" b="8498"/>
          <a:stretch>
            <a:fillRect/>
          </a:stretch>
        </p:blipFill>
        <p:spPr bwMode="auto">
          <a:xfrm>
            <a:off x="0" y="2362200"/>
            <a:ext cx="9144000" cy="4495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
            <a:ext cx="8610600" cy="707886"/>
          </a:xfrm>
          <a:prstGeom prst="rect">
            <a:avLst/>
          </a:prstGeom>
          <a:noFill/>
        </p:spPr>
        <p:txBody>
          <a:bodyPr wrap="square" rtlCol="0">
            <a:spAutoFit/>
          </a:bodyPr>
          <a:lstStyle/>
          <a:p>
            <a:pPr algn="just"/>
            <a:endParaRPr lang="en-US" sz="2000" dirty="0" smtClean="0"/>
          </a:p>
          <a:p>
            <a:pPr algn="just"/>
            <a:r>
              <a:rPr lang="en-US" sz="2000" dirty="0" smtClean="0"/>
              <a:t>To View, Go to Site View and Click on Article “About Us”</a:t>
            </a:r>
            <a:endParaRPr lang="en-US" sz="2000" dirty="0"/>
          </a:p>
        </p:txBody>
      </p:sp>
      <p:pic>
        <p:nvPicPr>
          <p:cNvPr id="6146" name="Picture 2" descr="C:\Users\Knowgate.user10\Desktop\New folder\joomla\Day 5\Screenshots\a7.png"/>
          <p:cNvPicPr>
            <a:picLocks noChangeAspect="1" noChangeArrowheads="1"/>
          </p:cNvPicPr>
          <p:nvPr/>
        </p:nvPicPr>
        <p:blipFill>
          <a:blip r:embed="rId2"/>
          <a:srcRect t="14424"/>
          <a:stretch>
            <a:fillRect/>
          </a:stretch>
        </p:blipFill>
        <p:spPr bwMode="auto">
          <a:xfrm>
            <a:off x="0" y="1143000"/>
            <a:ext cx="9144000" cy="533399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0347" y="1700808"/>
            <a:ext cx="4343305"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p>
          <a:p>
            <a:pPr algn="ct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title"/>
          </p:nvPr>
        </p:nvSpPr>
        <p:spPr>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4000" b="1" dirty="0" smtClean="0"/>
              <a:t>PLUGIN</a:t>
            </a:r>
            <a:endParaRPr lang="en-IN" sz="4000" dirty="0"/>
          </a:p>
        </p:txBody>
      </p:sp>
      <p:sp>
        <p:nvSpPr>
          <p:cNvPr id="5" name="Rectangle 4"/>
          <p:cNvSpPr/>
          <p:nvPr/>
        </p:nvSpPr>
        <p:spPr>
          <a:xfrm>
            <a:off x="609600" y="1720840"/>
            <a:ext cx="7848600" cy="4401205"/>
          </a:xfrm>
          <a:prstGeom prst="rect">
            <a:avLst/>
          </a:prstGeom>
        </p:spPr>
        <p:txBody>
          <a:bodyPr wrap="square">
            <a:spAutoFit/>
          </a:bodyPr>
          <a:lstStyle/>
          <a:p>
            <a:pPr algn="just">
              <a:buFont typeface="Arial" pitchFamily="34" charset="0"/>
              <a:buChar char="•"/>
            </a:pPr>
            <a:r>
              <a:rPr lang="en-IN" sz="2000" dirty="0" smtClean="0"/>
              <a:t>A </a:t>
            </a:r>
            <a:r>
              <a:rPr lang="en-IN" sz="2000" dirty="0" err="1" smtClean="0"/>
              <a:t>plugin</a:t>
            </a:r>
            <a:r>
              <a:rPr lang="en-IN" sz="2000" dirty="0" smtClean="0"/>
              <a:t> is a kind of </a:t>
            </a:r>
            <a:r>
              <a:rPr lang="en-IN" sz="2000" dirty="0" err="1" smtClean="0"/>
              <a:t>Joomla</a:t>
            </a:r>
            <a:r>
              <a:rPr lang="en-IN" sz="2000" dirty="0" smtClean="0"/>
              <a:t>! extension. </a:t>
            </a:r>
            <a:r>
              <a:rPr lang="en-IN" sz="2000" dirty="0" err="1" smtClean="0"/>
              <a:t>Plugins</a:t>
            </a:r>
            <a:r>
              <a:rPr lang="en-IN" sz="2000" dirty="0" smtClean="0"/>
              <a:t> provide functions which are associated with trigger events. </a:t>
            </a:r>
            <a:r>
              <a:rPr lang="en-IN" sz="2000" dirty="0" err="1" smtClean="0"/>
              <a:t>Joomla</a:t>
            </a:r>
            <a:r>
              <a:rPr lang="en-IN" sz="2000" dirty="0" smtClean="0"/>
              <a:t> provides a set of core </a:t>
            </a:r>
            <a:r>
              <a:rPr lang="en-IN" sz="2000" dirty="0" err="1" smtClean="0"/>
              <a:t>plugin</a:t>
            </a:r>
            <a:r>
              <a:rPr lang="en-IN" sz="2000" dirty="0" smtClean="0"/>
              <a:t> events, but any extension can fire (custom) events. When a particular event occurs, all </a:t>
            </a:r>
            <a:r>
              <a:rPr lang="en-IN" sz="2000" dirty="0" err="1" smtClean="0"/>
              <a:t>plugin</a:t>
            </a:r>
            <a:r>
              <a:rPr lang="en-IN" sz="2000" dirty="0" smtClean="0"/>
              <a:t> functions of the type associated with the event are executed in sequence. This is a powerful way of extending the functionality of the </a:t>
            </a:r>
            <a:r>
              <a:rPr lang="en-IN" sz="2000" dirty="0" err="1" smtClean="0"/>
              <a:t>Joomla</a:t>
            </a:r>
            <a:r>
              <a:rPr lang="en-IN" sz="2000" dirty="0" smtClean="0"/>
              <a:t>! Platform. It also offers extension developers a way to allow other extensions to respond to their actions, making extensions extensible.</a:t>
            </a:r>
          </a:p>
          <a:p>
            <a:pPr algn="just"/>
            <a:endParaRPr lang="en-IN" sz="2000" dirty="0" smtClean="0"/>
          </a:p>
          <a:p>
            <a:pPr algn="just">
              <a:buFont typeface="Arial" pitchFamily="34" charset="0"/>
              <a:buChar char="•"/>
            </a:pPr>
            <a:r>
              <a:rPr lang="en-IN" sz="2000" dirty="0" smtClean="0"/>
              <a:t>The </a:t>
            </a:r>
            <a:r>
              <a:rPr lang="en-IN" sz="2000" dirty="0" err="1" smtClean="0"/>
              <a:t>Joomla</a:t>
            </a:r>
            <a:r>
              <a:rPr lang="en-IN" sz="2000" dirty="0" smtClean="0"/>
              <a:t>! </a:t>
            </a:r>
            <a:r>
              <a:rPr lang="en-IN" sz="2000" dirty="0" err="1" smtClean="0"/>
              <a:t>plugin</a:t>
            </a:r>
            <a:r>
              <a:rPr lang="en-IN" sz="2000" dirty="0" smtClean="0"/>
              <a:t> architecture follows the Observer design pattern. The </a:t>
            </a:r>
            <a:r>
              <a:rPr lang="en-IN" sz="2000" dirty="0" err="1" smtClean="0"/>
              <a:t>JPlugin</a:t>
            </a:r>
            <a:r>
              <a:rPr lang="en-IN" sz="2000" dirty="0" smtClean="0"/>
              <a:t> class provides the means to register custom </a:t>
            </a:r>
            <a:r>
              <a:rPr lang="en-IN" sz="2000" dirty="0" err="1" smtClean="0"/>
              <a:t>plugin</a:t>
            </a:r>
            <a:r>
              <a:rPr lang="en-IN" sz="2000" dirty="0" smtClean="0"/>
              <a:t> code with core or custom events. The </a:t>
            </a:r>
            <a:r>
              <a:rPr lang="en-IN" sz="2000" dirty="0" err="1" smtClean="0"/>
              <a:t>JDispatcher</a:t>
            </a:r>
            <a:r>
              <a:rPr lang="en-IN" sz="2000" dirty="0" smtClean="0"/>
              <a:t> class (</a:t>
            </a:r>
            <a:r>
              <a:rPr lang="en-IN" sz="2000" dirty="0" err="1" smtClean="0"/>
              <a:t>JEventDispatcher</a:t>
            </a:r>
            <a:r>
              <a:rPr lang="en-IN" sz="2000" dirty="0" smtClean="0"/>
              <a:t> in </a:t>
            </a:r>
            <a:r>
              <a:rPr lang="en-IN" sz="2000" dirty="0" err="1" smtClean="0"/>
              <a:t>Joomla</a:t>
            </a:r>
            <a:r>
              <a:rPr lang="en-IN" sz="2000" dirty="0" smtClean="0"/>
              <a:t> 3.x) is an event handler which calls all </a:t>
            </a:r>
            <a:r>
              <a:rPr lang="en-IN" sz="2000" dirty="0" err="1" smtClean="0"/>
              <a:t>plugins</a:t>
            </a:r>
            <a:r>
              <a:rPr lang="en-IN" sz="2000" dirty="0" smtClean="0"/>
              <a:t> registered for a particular event, when that event is triggered.</a:t>
            </a:r>
            <a:endParaRPr lang="en-IN"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62025" y="338138"/>
            <a:ext cx="7219950" cy="61801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425355"/>
          </a:xfrm>
        </p:spPr>
        <p:txBody>
          <a:bodyPr/>
          <a:lstStyle/>
          <a:p>
            <a:pPr>
              <a:buNone/>
            </a:pPr>
            <a:r>
              <a:rPr lang="en-IN" sz="2000" b="1" dirty="0" smtClean="0"/>
              <a:t>Step (1): </a:t>
            </a:r>
            <a:r>
              <a:rPr lang="en-IN" sz="2000" dirty="0" smtClean="0"/>
              <a:t>Click on</a:t>
            </a:r>
            <a:r>
              <a:rPr lang="en-IN" sz="2000" b="1" dirty="0" smtClean="0"/>
              <a:t> Extension --&gt; </a:t>
            </a:r>
            <a:r>
              <a:rPr lang="en-IN" sz="2000" b="1" dirty="0" err="1" smtClean="0"/>
              <a:t>Plugin</a:t>
            </a:r>
            <a:r>
              <a:rPr lang="en-IN" sz="2000" b="1" dirty="0" smtClean="0"/>
              <a:t>   </a:t>
            </a:r>
            <a:r>
              <a:rPr lang="en-IN" sz="2000" dirty="0" smtClean="0"/>
              <a:t>in </a:t>
            </a:r>
            <a:r>
              <a:rPr lang="en-IN" sz="2000" dirty="0" err="1" smtClean="0"/>
              <a:t>Joomla</a:t>
            </a:r>
            <a:r>
              <a:rPr lang="en-IN" sz="2000" dirty="0" smtClean="0"/>
              <a:t> administrator as shown</a:t>
            </a:r>
            <a:r>
              <a:rPr lang="en-IN" sz="2000" b="1" dirty="0" smtClean="0"/>
              <a:t> 	</a:t>
            </a:r>
            <a:r>
              <a:rPr lang="en-IN" sz="2000" dirty="0" smtClean="0"/>
              <a:t>below.</a:t>
            </a:r>
          </a:p>
          <a:p>
            <a:pPr>
              <a:buNone/>
            </a:pPr>
            <a:endParaRPr lang="en-IN" dirty="0"/>
          </a:p>
        </p:txBody>
      </p:sp>
      <p:pic>
        <p:nvPicPr>
          <p:cNvPr id="5" name="Picture 4"/>
          <p:cNvPicPr/>
          <p:nvPr/>
        </p:nvPicPr>
        <p:blipFill>
          <a:blip r:embed="rId2" cstate="print"/>
          <a:stretch>
            <a:fillRect/>
          </a:stretch>
        </p:blipFill>
        <p:spPr bwMode="auto">
          <a:xfrm>
            <a:off x="0" y="1219200"/>
            <a:ext cx="8892480" cy="5638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669360"/>
          </a:xfrm>
        </p:spPr>
        <p:txBody>
          <a:bodyPr>
            <a:normAutofit fontScale="92500" lnSpcReduction="20000"/>
          </a:bodyPr>
          <a:lstStyle/>
          <a:p>
            <a:pPr algn="just">
              <a:buNone/>
            </a:pPr>
            <a:r>
              <a:rPr lang="en-IN" sz="2200" b="1" dirty="0" smtClean="0"/>
              <a:t>Step (2): </a:t>
            </a:r>
            <a:r>
              <a:rPr lang="en-IN" sz="2200" dirty="0" smtClean="0"/>
              <a:t>After clicking on the</a:t>
            </a:r>
            <a:r>
              <a:rPr lang="en-IN" sz="2200" b="1" dirty="0" smtClean="0"/>
              <a:t> </a:t>
            </a:r>
            <a:r>
              <a:rPr lang="en-IN" sz="2200" b="1" dirty="0" err="1" smtClean="0"/>
              <a:t>Plugin</a:t>
            </a:r>
            <a:r>
              <a:rPr lang="en-IN" sz="2200" b="1" dirty="0" smtClean="0"/>
              <a:t>  </a:t>
            </a:r>
            <a:r>
              <a:rPr lang="en-IN" sz="2200" dirty="0" smtClean="0"/>
              <a:t>, an existing </a:t>
            </a:r>
            <a:r>
              <a:rPr lang="en-IN" sz="2200" dirty="0" err="1" smtClean="0"/>
              <a:t>Joomla</a:t>
            </a:r>
            <a:r>
              <a:rPr lang="en-IN" sz="2200" dirty="0" smtClean="0"/>
              <a:t>  </a:t>
            </a:r>
            <a:r>
              <a:rPr lang="en-IN" sz="2200" dirty="0" err="1" smtClean="0"/>
              <a:t>plugin</a:t>
            </a:r>
            <a:r>
              <a:rPr lang="en-IN" sz="2200" dirty="0" smtClean="0"/>
              <a:t> will be</a:t>
            </a:r>
            <a:r>
              <a:rPr lang="en-IN" sz="2200" b="1" dirty="0" smtClean="0"/>
              <a:t> </a:t>
            </a:r>
          </a:p>
          <a:p>
            <a:pPr algn="just">
              <a:buNone/>
            </a:pPr>
            <a:r>
              <a:rPr lang="en-IN" sz="2200" dirty="0" smtClean="0"/>
              <a:t>		displayed as shown below.</a:t>
            </a:r>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dirty="0" smtClean="0"/>
          </a:p>
          <a:p>
            <a:pPr>
              <a:buNone/>
            </a:pPr>
            <a:endParaRPr lang="en-IN" sz="2000" b="1" dirty="0" smtClean="0"/>
          </a:p>
          <a:p>
            <a:pPr>
              <a:buNone/>
            </a:pPr>
            <a:endParaRPr lang="en-IN" sz="2000" b="1" dirty="0" smtClean="0"/>
          </a:p>
          <a:p>
            <a:pPr>
              <a:buNone/>
            </a:pPr>
            <a:endParaRPr lang="en-IN" sz="2000" b="1" dirty="0" smtClean="0"/>
          </a:p>
          <a:p>
            <a:pPr>
              <a:buNone/>
            </a:pPr>
            <a:endParaRPr lang="en-IN" sz="2200" b="1" dirty="0" smtClean="0"/>
          </a:p>
          <a:p>
            <a:pPr>
              <a:buNone/>
            </a:pPr>
            <a:r>
              <a:rPr lang="en-IN" sz="2600" b="1" u="sng" dirty="0" smtClean="0"/>
              <a:t>Toolbar</a:t>
            </a:r>
            <a:endParaRPr lang="en-IN" sz="2600" u="sng" dirty="0" smtClean="0"/>
          </a:p>
          <a:p>
            <a:pPr>
              <a:buNone/>
            </a:pPr>
            <a:r>
              <a:rPr lang="en-IN" sz="2200" dirty="0" smtClean="0"/>
              <a:t>Following are the toolbar options in the </a:t>
            </a:r>
            <a:r>
              <a:rPr lang="en-IN" sz="2200" dirty="0" err="1" smtClean="0"/>
              <a:t>Plugin</a:t>
            </a:r>
            <a:r>
              <a:rPr lang="en-IN" sz="2000" dirty="0" smtClean="0"/>
              <a:t>: </a:t>
            </a:r>
          </a:p>
          <a:p>
            <a:pPr lvl="1">
              <a:buFont typeface="Arial" pitchFamily="34" charset="0"/>
              <a:buChar char="•"/>
            </a:pPr>
            <a:r>
              <a:rPr lang="en-IN" sz="2200" b="1" dirty="0" smtClean="0"/>
              <a:t>Edit: </a:t>
            </a:r>
            <a:r>
              <a:rPr lang="en-IN" sz="2200" dirty="0" smtClean="0"/>
              <a:t>Edit the plug-in. </a:t>
            </a:r>
          </a:p>
          <a:p>
            <a:pPr lvl="1">
              <a:buFont typeface="Arial" pitchFamily="34" charset="0"/>
              <a:buChar char="•"/>
            </a:pPr>
            <a:r>
              <a:rPr lang="en-IN" sz="2200" b="1" dirty="0" smtClean="0"/>
              <a:t>Enable: </a:t>
            </a:r>
            <a:r>
              <a:rPr lang="en-IN" sz="2200" dirty="0" smtClean="0"/>
              <a:t>Enable the plug-in to use on the website. </a:t>
            </a:r>
          </a:p>
          <a:p>
            <a:pPr lvl="1">
              <a:buFont typeface="Arial" pitchFamily="34" charset="0"/>
              <a:buChar char="•"/>
            </a:pPr>
            <a:r>
              <a:rPr lang="en-IN" sz="2200" b="1" dirty="0" smtClean="0"/>
              <a:t>Disable: </a:t>
            </a:r>
            <a:r>
              <a:rPr lang="en-IN" sz="2200" dirty="0" smtClean="0"/>
              <a:t>Disable the plug-in which are not necessary on the website. </a:t>
            </a:r>
          </a:p>
          <a:p>
            <a:pPr lvl="1">
              <a:buFont typeface="Arial" pitchFamily="34" charset="0"/>
              <a:buChar char="•"/>
            </a:pPr>
            <a:r>
              <a:rPr lang="en-IN" sz="2200" b="1" dirty="0" smtClean="0"/>
              <a:t>Check In: </a:t>
            </a:r>
            <a:r>
              <a:rPr lang="en-IN" sz="2200" dirty="0" smtClean="0"/>
              <a:t>Used to check in the plug-in and after completing the process displays</a:t>
            </a:r>
            <a:r>
              <a:rPr lang="en-IN" sz="2200" b="1" dirty="0" smtClean="0"/>
              <a:t> </a:t>
            </a:r>
            <a:r>
              <a:rPr lang="en-IN" sz="2200" dirty="0" smtClean="0"/>
              <a:t>the successful message.</a:t>
            </a:r>
          </a:p>
          <a:p>
            <a:pPr>
              <a:buNone/>
            </a:pPr>
            <a:endParaRPr lang="en-IN" sz="2000" dirty="0" smtClean="0"/>
          </a:p>
          <a:p>
            <a:pPr>
              <a:buNone/>
            </a:pPr>
            <a:endParaRPr lang="en-IN" dirty="0"/>
          </a:p>
        </p:txBody>
      </p:sp>
      <p:pic>
        <p:nvPicPr>
          <p:cNvPr id="4" name="Picture 3"/>
          <p:cNvPicPr/>
          <p:nvPr/>
        </p:nvPicPr>
        <p:blipFill>
          <a:blip r:embed="rId2" cstate="print"/>
          <a:stretch>
            <a:fillRect/>
          </a:stretch>
        </p:blipFill>
        <p:spPr bwMode="auto">
          <a:xfrm>
            <a:off x="0" y="836712"/>
            <a:ext cx="9144000" cy="360039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5085184"/>
          </a:xfrm>
        </p:spPr>
        <p:txBody>
          <a:bodyPr/>
          <a:lstStyle/>
          <a:p>
            <a:pPr>
              <a:buNone/>
            </a:pPr>
            <a:r>
              <a:rPr lang="en-IN" sz="2000" b="1" dirty="0" smtClean="0"/>
              <a:t>Step (1):</a:t>
            </a:r>
            <a:r>
              <a:rPr lang="en-IN" sz="2000" dirty="0" smtClean="0"/>
              <a:t> To take website backup you have to download  and Install </a:t>
            </a:r>
            <a:r>
              <a:rPr lang="en-IN" sz="2000" b="1" dirty="0" smtClean="0"/>
              <a:t>EJB(Easy 	</a:t>
            </a:r>
            <a:r>
              <a:rPr lang="en-IN" sz="2000" b="1" dirty="0" err="1" smtClean="0"/>
              <a:t>Joomla</a:t>
            </a:r>
            <a:r>
              <a:rPr lang="en-IN" sz="2000" b="1" dirty="0" smtClean="0"/>
              <a:t> Backup) </a:t>
            </a:r>
            <a:r>
              <a:rPr lang="en-IN" sz="2000" b="1" dirty="0" err="1" smtClean="0"/>
              <a:t>Plugin</a:t>
            </a:r>
            <a:r>
              <a:rPr lang="en-IN" sz="2000" b="1" dirty="0" smtClean="0"/>
              <a:t>  </a:t>
            </a:r>
            <a:r>
              <a:rPr lang="en-IN" sz="2000" dirty="0" smtClean="0"/>
              <a:t>from </a:t>
            </a:r>
            <a:r>
              <a:rPr lang="en-IN" sz="2000" b="1" dirty="0" smtClean="0"/>
              <a:t>https://extensions.joomla.org</a:t>
            </a:r>
          </a:p>
          <a:p>
            <a:pPr>
              <a:buNone/>
            </a:pPr>
            <a:endParaRPr lang="en-IN" sz="2000" b="1" dirty="0" smtClean="0"/>
          </a:p>
          <a:p>
            <a:pPr>
              <a:buNone/>
            </a:pPr>
            <a:endParaRPr lang="en-IN" dirty="0"/>
          </a:p>
        </p:txBody>
      </p:sp>
      <p:sp>
        <p:nvSpPr>
          <p:cNvPr id="4" name="Title 7"/>
          <p:cNvSpPr>
            <a:spLocks noGrp="1"/>
          </p:cNvSpPr>
          <p:nvPr>
            <p:ph type="title"/>
          </p:nvPr>
        </p:nvSpPr>
        <p:spPr>
          <a:xfrm>
            <a:off x="251520"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4000" b="1" dirty="0" smtClean="0"/>
              <a:t>WEBSITE BACKUP</a:t>
            </a:r>
            <a:endParaRPr lang="en-IN" sz="4000" dirty="0"/>
          </a:p>
        </p:txBody>
      </p:sp>
      <p:pic>
        <p:nvPicPr>
          <p:cNvPr id="1026" name="Picture 2" descr="C:\Users\Knowgate.user10\Desktop\New folder\joomla\Day 5\Screenshots\a14.png"/>
          <p:cNvPicPr>
            <a:picLocks noChangeAspect="1" noChangeArrowheads="1"/>
          </p:cNvPicPr>
          <p:nvPr/>
        </p:nvPicPr>
        <p:blipFill>
          <a:blip r:embed="rId2"/>
          <a:srcRect t="14427" b="11463"/>
          <a:stretch>
            <a:fillRect/>
          </a:stretch>
        </p:blipFill>
        <p:spPr bwMode="auto">
          <a:xfrm>
            <a:off x="0" y="2514600"/>
            <a:ext cx="9144000" cy="4114800"/>
          </a:xfrm>
          <a:prstGeom prst="rect">
            <a:avLst/>
          </a:prstGeom>
          <a:noFill/>
        </p:spPr>
      </p:pic>
      <p:pic>
        <p:nvPicPr>
          <p:cNvPr id="1027" name="Picture 3" descr="C:\Users\Knowgate.user10\Desktop\New folder\joomla\Day 5\Screenshots\a15.png"/>
          <p:cNvPicPr>
            <a:picLocks noChangeAspect="1" noChangeArrowheads="1"/>
          </p:cNvPicPr>
          <p:nvPr/>
        </p:nvPicPr>
        <p:blipFill>
          <a:blip r:embed="rId3"/>
          <a:srcRect t="24803" b="57411"/>
          <a:stretch>
            <a:fillRect/>
          </a:stretch>
        </p:blipFill>
        <p:spPr bwMode="auto">
          <a:xfrm>
            <a:off x="0" y="5486400"/>
            <a:ext cx="9144000" cy="1371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lstStyle/>
          <a:p>
            <a:pPr>
              <a:buNone/>
            </a:pPr>
            <a:r>
              <a:rPr lang="en-IN" sz="2000" b="1" dirty="0" smtClean="0"/>
              <a:t>Step (2): </a:t>
            </a:r>
            <a:r>
              <a:rPr lang="en-IN" sz="2000" dirty="0" smtClean="0"/>
              <a:t>  Go to Extensions </a:t>
            </a:r>
            <a:r>
              <a:rPr lang="en-IN" sz="2000" dirty="0" smtClean="0">
                <a:sym typeface="Wingdings" pitchFamily="2" charset="2"/>
              </a:rPr>
              <a:t> Manage  Install</a:t>
            </a:r>
            <a:endParaRPr lang="en-IN" sz="2000" b="1" dirty="0" smtClean="0"/>
          </a:p>
          <a:p>
            <a:pPr>
              <a:buNone/>
            </a:pPr>
            <a:endParaRPr lang="en-IN" dirty="0"/>
          </a:p>
        </p:txBody>
      </p:sp>
      <p:pic>
        <p:nvPicPr>
          <p:cNvPr id="8" name="Picture 1" descr="C:\Users\Knowgate.user10\Desktop\New folder\joomla\Day 5\Screenshots\s7.png"/>
          <p:cNvPicPr>
            <a:picLocks noChangeAspect="1" noChangeArrowheads="1"/>
          </p:cNvPicPr>
          <p:nvPr/>
        </p:nvPicPr>
        <p:blipFill>
          <a:blip r:embed="rId2"/>
          <a:srcRect t="14427" b="9980"/>
          <a:stretch>
            <a:fillRect/>
          </a:stretch>
        </p:blipFill>
        <p:spPr bwMode="auto">
          <a:xfrm>
            <a:off x="0" y="990600"/>
            <a:ext cx="9144000" cy="4953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lstStyle/>
          <a:p>
            <a:pPr algn="just">
              <a:buNone/>
            </a:pPr>
            <a:r>
              <a:rPr lang="en-IN" sz="2000" b="1" dirty="0" smtClean="0"/>
              <a:t>Step (3): </a:t>
            </a:r>
            <a:r>
              <a:rPr lang="en-IN" sz="2000" dirty="0" smtClean="0"/>
              <a:t>Click on “Upload Package File” and browse for the downloaded 	package. Click on “Upload and Install”</a:t>
            </a:r>
            <a:endParaRPr lang="en-IN" dirty="0"/>
          </a:p>
        </p:txBody>
      </p:sp>
      <p:pic>
        <p:nvPicPr>
          <p:cNvPr id="2050" name="Picture 2" descr="C:\Users\Knowgate.user10\Desktop\New folder\joomla\Day 5\Screenshots\a8.png"/>
          <p:cNvPicPr>
            <a:picLocks noChangeAspect="1" noChangeArrowheads="1"/>
          </p:cNvPicPr>
          <p:nvPr/>
        </p:nvPicPr>
        <p:blipFill>
          <a:blip r:embed="rId2"/>
          <a:srcRect t="17391" b="27767"/>
          <a:stretch>
            <a:fillRect/>
          </a:stretch>
        </p:blipFill>
        <p:spPr bwMode="auto">
          <a:xfrm>
            <a:off x="0" y="914400"/>
            <a:ext cx="9144000" cy="2819400"/>
          </a:xfrm>
          <a:prstGeom prst="rect">
            <a:avLst/>
          </a:prstGeom>
          <a:noFill/>
        </p:spPr>
      </p:pic>
      <p:pic>
        <p:nvPicPr>
          <p:cNvPr id="2051" name="Picture 3" descr="C:\Users\Knowgate.user10\Desktop\New folder\joomla\Day 5\Screenshots\a9.png"/>
          <p:cNvPicPr>
            <a:picLocks noChangeAspect="1" noChangeArrowheads="1"/>
          </p:cNvPicPr>
          <p:nvPr/>
        </p:nvPicPr>
        <p:blipFill>
          <a:blip r:embed="rId3"/>
          <a:srcRect t="17391" b="33696"/>
          <a:stretch>
            <a:fillRect/>
          </a:stretch>
        </p:blipFill>
        <p:spPr bwMode="auto">
          <a:xfrm>
            <a:off x="0" y="3657600"/>
            <a:ext cx="9144000" cy="2819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464</Words>
  <Application>Microsoft Office PowerPoint</Application>
  <PresentationFormat>On-screen Show (4:3)</PresentationFormat>
  <Paragraphs>102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PLUGIN</vt:lpstr>
      <vt:lpstr>Slide 4</vt:lpstr>
      <vt:lpstr>Slide 5</vt:lpstr>
      <vt:lpstr>Slide 6</vt:lpstr>
      <vt:lpstr>WEBSITE BACKUP</vt:lpstr>
      <vt:lpstr>Slide 8</vt:lpstr>
      <vt:lpstr>Slide 9</vt:lpstr>
      <vt:lpstr>Slide 10</vt:lpstr>
      <vt:lpstr>Slide 11</vt:lpstr>
      <vt:lpstr>Slide 12</vt:lpstr>
      <vt:lpstr>Slide 13</vt:lpstr>
      <vt:lpstr>Slide 14</vt:lpstr>
      <vt:lpstr>SEO</vt:lpstr>
      <vt:lpstr>Slide 16</vt:lpstr>
      <vt:lpstr>Slide 17</vt:lpstr>
      <vt:lpstr>Slide 18</vt:lpstr>
      <vt:lpstr>Slide 19</vt:lpstr>
      <vt:lpstr>EMBED GOOGLE MAP</vt:lpstr>
      <vt:lpstr>Slide 21</vt:lpstr>
      <vt:lpstr>Slide 22</vt:lpstr>
      <vt:lpstr>Slide 23</vt:lpstr>
      <vt:lpstr>Slide 24</vt:lpstr>
      <vt:lpstr>Slide 25</vt:lpstr>
      <vt:lpstr>Slide 26</vt:lpstr>
      <vt:lpstr>Slide 27</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WEBSITE BACKUP</dc:title>
  <dc:creator>Knowgate.user10</dc:creator>
  <cp:lastModifiedBy>Knowgate.user10</cp:lastModifiedBy>
  <cp:revision>22</cp:revision>
  <dcterms:created xsi:type="dcterms:W3CDTF">2017-03-02T10:52:52Z</dcterms:created>
  <dcterms:modified xsi:type="dcterms:W3CDTF">2017-03-03T09:03:23Z</dcterms:modified>
</cp:coreProperties>
</file>