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5" r:id="rId2"/>
    <p:sldId id="284" r:id="rId3"/>
    <p:sldId id="257" r:id="rId4"/>
    <p:sldId id="28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5" r:id="rId19"/>
    <p:sldId id="279" r:id="rId20"/>
    <p:sldId id="276" r:id="rId21"/>
    <p:sldId id="280" r:id="rId22"/>
    <p:sldId id="281"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B0169-7AAD-471A-8AB7-23884328D118}" type="datetimeFigureOut">
              <a:rPr lang="en-US" smtClean="0"/>
              <a:pPr/>
              <a:t>7/20/2018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98138-E71C-46B4-A025-E5459696D9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F98138-E71C-46B4-A025-E5459696D91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98588-1895-4DD4-8C95-BE94FF8D9E0F}"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98588-1895-4DD4-8C95-BE94FF8D9E0F}"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98588-1895-4DD4-8C95-BE94FF8D9E0F}"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98588-1895-4DD4-8C95-BE94FF8D9E0F}" type="datetimeFigureOut">
              <a:rPr lang="en-US" smtClean="0"/>
              <a:pPr/>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98588-1895-4DD4-8C95-BE94FF8D9E0F}" type="datetimeFigureOut">
              <a:rPr lang="en-US" smtClean="0"/>
              <a:pPr/>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98588-1895-4DD4-8C95-BE94FF8D9E0F}" type="datetimeFigureOut">
              <a:rPr lang="en-US" smtClean="0"/>
              <a:pPr/>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98588-1895-4DD4-8C95-BE94FF8D9E0F}"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98588-1895-4DD4-8C95-BE94FF8D9E0F}"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07F5-32F0-4E23-AF38-046397E5B9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98588-1895-4DD4-8C95-BE94FF8D9E0F}" type="datetimeFigureOut">
              <a:rPr lang="en-US" smtClean="0"/>
              <a:pPr/>
              <a:t>7/20/2018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707F5-32F0-4E23-AF38-046397E5B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joomla.org/File:Compat_icon_2_5.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071810"/>
            <a:ext cx="8072494" cy="3286148"/>
          </a:xfrm>
        </p:spPr>
        <p:txBody>
          <a:bodyPr/>
          <a:lstStyle/>
          <a:p>
            <a:r>
              <a:rPr lang="en-US" b="1" dirty="0">
                <a:solidFill>
                  <a:srgbClr val="002060"/>
                </a:solidFill>
              </a:rPr>
              <a:t>CONTENT MANAGEMENT SYSTEM</a:t>
            </a:r>
          </a:p>
          <a:p>
            <a:r>
              <a:rPr lang="en-US" dirty="0">
                <a:solidFill>
                  <a:srgbClr val="00B050"/>
                </a:solidFill>
                <a:effectLst>
                  <a:outerShdw blurRad="38100" dist="38100" dir="2700000" algn="tl">
                    <a:srgbClr val="C0C0C0"/>
                  </a:outerShdw>
                </a:effectLst>
                <a:ea typeface="굴림" pitchFamily="32" charset="-127"/>
              </a:rPr>
              <a:t>Presented by</a:t>
            </a:r>
            <a:r>
              <a:rPr lang="en-US" b="1" dirty="0">
                <a:solidFill>
                  <a:srgbClr val="00B050"/>
                </a:solidFill>
                <a:effectLst>
                  <a:outerShdw blurRad="38100" dist="38100" dir="2700000" algn="tl">
                    <a:srgbClr val="C0C0C0"/>
                  </a:outerShdw>
                </a:effectLst>
                <a:ea typeface="굴림" pitchFamily="32" charset="-127"/>
              </a:rPr>
              <a:t>: </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err="1" smtClean="0">
                <a:solidFill>
                  <a:srgbClr val="00B050"/>
                </a:solidFill>
                <a:effectLst>
                  <a:outerShdw blurRad="38100" dist="38100" dir="2700000" algn="tl">
                    <a:srgbClr val="C0C0C0"/>
                  </a:outerShdw>
                </a:effectLst>
                <a:ea typeface="굴림" pitchFamily="32" charset="-127"/>
              </a:rPr>
              <a:t>Mukesh</a:t>
            </a:r>
            <a:r>
              <a:rPr lang="en-US" b="1" dirty="0" smtClean="0">
                <a:solidFill>
                  <a:srgbClr val="00B050"/>
                </a:solidFill>
                <a:effectLst>
                  <a:outerShdw blurRad="38100" dist="38100" dir="2700000" algn="tl">
                    <a:srgbClr val="C0C0C0"/>
                  </a:outerShdw>
                </a:effectLst>
                <a:ea typeface="굴림" pitchFamily="32" charset="-127"/>
              </a:rPr>
              <a:t> A. </a:t>
            </a:r>
            <a:r>
              <a:rPr lang="en-US" b="1" dirty="0" err="1" smtClean="0">
                <a:solidFill>
                  <a:srgbClr val="00B050"/>
                </a:solidFill>
                <a:effectLst>
                  <a:outerShdw blurRad="38100" dist="38100" dir="2700000" algn="tl">
                    <a:srgbClr val="C0C0C0"/>
                  </a:outerShdw>
                </a:effectLst>
                <a:ea typeface="굴림" pitchFamily="32" charset="-127"/>
              </a:rPr>
              <a:t>Pund</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smtClean="0">
                <a:solidFill>
                  <a:srgbClr val="00B050"/>
                </a:solidFill>
                <a:effectLst>
                  <a:outerShdw blurRad="38100" dist="38100" dir="2700000" algn="tl">
                    <a:srgbClr val="C0C0C0"/>
                  </a:outerShdw>
                </a:effectLst>
                <a:ea typeface="굴림" pitchFamily="32" charset="-127"/>
              </a:rPr>
              <a:t>Sr. Principal </a:t>
            </a:r>
            <a:r>
              <a:rPr lang="en-US" b="1" dirty="0" smtClean="0">
                <a:solidFill>
                  <a:srgbClr val="00B050"/>
                </a:solidFill>
                <a:effectLst>
                  <a:outerShdw blurRad="38100" dist="38100" dir="2700000" algn="tl">
                    <a:srgbClr val="C0C0C0"/>
                  </a:outerShdw>
                </a:effectLst>
                <a:ea typeface="굴림" pitchFamily="32" charset="-127"/>
              </a:rPr>
              <a:t>Scientist</a:t>
            </a:r>
          </a:p>
          <a:p>
            <a:r>
              <a:rPr lang="en-US" b="1" dirty="0" smtClean="0">
                <a:solidFill>
                  <a:srgbClr val="00B050"/>
                </a:solidFill>
                <a:effectLst>
                  <a:outerShdw blurRad="38100" dist="38100" dir="2700000" algn="tl">
                    <a:srgbClr val="C0C0C0"/>
                  </a:outerShdw>
                </a:effectLst>
                <a:ea typeface="굴림" pitchFamily="32" charset="-127"/>
              </a:rPr>
              <a:t>CSIR-NISCAIR, New Delhi</a:t>
            </a:r>
            <a:endParaRPr lang="en-US" b="1" dirty="0">
              <a:solidFill>
                <a:srgbClr val="00B050"/>
              </a:solidFill>
              <a:effectLst>
                <a:outerShdw blurRad="38100" dist="38100" dir="2700000" algn="tl">
                  <a:srgbClr val="C0C0C0"/>
                </a:outerShdw>
              </a:effectLst>
              <a:ea typeface="굴림" pitchFamily="32" charset="-127"/>
            </a:endParaRPr>
          </a:p>
        </p:txBody>
      </p:sp>
      <p:pic>
        <p:nvPicPr>
          <p:cNvPr id="4" name="Picture Placeholder 20" descr="joomla-logo.jpg"/>
          <p:cNvPicPr>
            <a:picLocks noGrp="1" noChangeAspect="1"/>
          </p:cNvPicPr>
          <p:nvPr>
            <p:ph type="pic" idx="1"/>
          </p:nvPr>
        </p:nvPicPr>
        <p:blipFill>
          <a:blip r:embed="rId2" cstate="print"/>
          <a:srcRect t="12500" b="12500"/>
          <a:stretch>
            <a:fillRect/>
          </a:stretch>
        </p:blipFill>
        <p:spPr>
          <a:xfrm>
            <a:off x="1785918" y="642918"/>
            <a:ext cx="5486400" cy="23622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lvl="0">
              <a:buNone/>
            </a:pPr>
            <a:endParaRPr lang="en-IN" sz="2000" b="1" dirty="0" smtClean="0"/>
          </a:p>
          <a:p>
            <a:pPr lvl="0">
              <a:buNone/>
            </a:pPr>
            <a:r>
              <a:rPr lang="en-IN" sz="2000" b="1" dirty="0" smtClean="0"/>
              <a:t>Status: </a:t>
            </a:r>
            <a:r>
              <a:rPr lang="en-IN" sz="2000" dirty="0" smtClean="0"/>
              <a:t>You can select any of the following status for your article</a:t>
            </a:r>
            <a:endParaRPr lang="en-IN" sz="2000" b="1" dirty="0" smtClean="0"/>
          </a:p>
          <a:p>
            <a:pPr lvl="0"/>
            <a:r>
              <a:rPr lang="en-IN" sz="2000" b="1" dirty="0" smtClean="0"/>
              <a:t>Published: </a:t>
            </a:r>
            <a:r>
              <a:rPr lang="en-IN" sz="2000" dirty="0" smtClean="0"/>
              <a:t>Items get published on the website. </a:t>
            </a:r>
          </a:p>
          <a:p>
            <a:pPr lvl="0"/>
            <a:r>
              <a:rPr lang="en-IN" sz="2000" b="1" dirty="0" smtClean="0"/>
              <a:t>Unpublished: </a:t>
            </a:r>
            <a:r>
              <a:rPr lang="en-IN" sz="2000" dirty="0" smtClean="0"/>
              <a:t>Items do not get published on the website. </a:t>
            </a:r>
          </a:p>
          <a:p>
            <a:pPr lvl="0"/>
            <a:r>
              <a:rPr lang="en-IN" sz="2000" b="1" dirty="0" smtClean="0"/>
              <a:t>Archived: </a:t>
            </a:r>
            <a:r>
              <a:rPr lang="en-IN" sz="2000" dirty="0" smtClean="0"/>
              <a:t>Items will not get displayed in the menu list as well as on blogs. </a:t>
            </a:r>
          </a:p>
          <a:p>
            <a:pPr lvl="0"/>
            <a:r>
              <a:rPr lang="en-IN" sz="2000" b="1" dirty="0" smtClean="0"/>
              <a:t>Trashed: </a:t>
            </a:r>
            <a:r>
              <a:rPr lang="en-IN" sz="2000" dirty="0" smtClean="0"/>
              <a:t>Items will be deleted from the site. </a:t>
            </a:r>
          </a:p>
          <a:p>
            <a:pPr>
              <a:buNone/>
            </a:pPr>
            <a:endParaRPr lang="en-IN" sz="2000" b="1" dirty="0" smtClean="0"/>
          </a:p>
          <a:p>
            <a:pPr algn="just">
              <a:buNone/>
            </a:pPr>
            <a:r>
              <a:rPr lang="en-IN" sz="2000" b="1" dirty="0" smtClean="0"/>
              <a:t>Featured: </a:t>
            </a:r>
            <a:r>
              <a:rPr lang="en-IN" sz="2000" dirty="0" smtClean="0"/>
              <a:t>It is used, whether to display the article on the home page or not 	    by using</a:t>
            </a:r>
            <a:r>
              <a:rPr lang="en-IN" sz="2000" b="1" dirty="0" smtClean="0"/>
              <a:t> </a:t>
            </a:r>
            <a:r>
              <a:rPr lang="en-IN" sz="2000" dirty="0" smtClean="0"/>
              <a:t>the buttons YES/NO. </a:t>
            </a:r>
          </a:p>
          <a:p>
            <a:pPr algn="just">
              <a:buNone/>
            </a:pPr>
            <a:r>
              <a:rPr lang="en-IN" sz="2000" b="1" dirty="0" smtClean="0"/>
              <a:t>Access: </a:t>
            </a:r>
            <a:r>
              <a:rPr lang="en-IN" sz="2000" dirty="0" smtClean="0"/>
              <a:t>You can select an access level for your item from the list box. </a:t>
            </a:r>
          </a:p>
          <a:p>
            <a:pPr algn="just">
              <a:buNone/>
            </a:pPr>
            <a:r>
              <a:rPr lang="en-IN" sz="2000" b="1" dirty="0" smtClean="0"/>
              <a:t>Language: </a:t>
            </a:r>
            <a:r>
              <a:rPr lang="en-IN" sz="2000" dirty="0" smtClean="0"/>
              <a:t>It selects the language for its item. </a:t>
            </a:r>
          </a:p>
          <a:p>
            <a:pPr algn="just">
              <a:buNone/>
            </a:pPr>
            <a:r>
              <a:rPr lang="en-IN" sz="2000" b="1" dirty="0" smtClean="0"/>
              <a:t>Version Note: </a:t>
            </a:r>
            <a:r>
              <a:rPr lang="en-IN" sz="2000" dirty="0" smtClean="0"/>
              <a:t>It is used to note the version of the item. It is optional.</a:t>
            </a:r>
          </a:p>
          <a:p>
            <a:pPr>
              <a:buNone/>
            </a:pPr>
            <a:endParaRPr lang="en-IN" sz="2000" dirty="0" smtClean="0"/>
          </a:p>
          <a:p>
            <a:pPr>
              <a:buNone/>
            </a:pPr>
            <a:r>
              <a:rPr lang="en-IN" sz="2000" dirty="0" smtClean="0"/>
              <a:t> </a:t>
            </a:r>
            <a:r>
              <a:rPr lang="en-IN" sz="2000" b="1" u="sng" dirty="0" smtClean="0"/>
              <a:t>Text Insertion</a:t>
            </a:r>
            <a:r>
              <a:rPr lang="en-IN" sz="2000" dirty="0" smtClean="0"/>
              <a:t> </a:t>
            </a:r>
          </a:p>
          <a:p>
            <a:pPr>
              <a:buNone/>
            </a:pPr>
            <a:r>
              <a:rPr lang="en-IN" sz="2000" dirty="0" smtClean="0"/>
              <a:t>It is used for writing the content of an article. </a:t>
            </a:r>
          </a:p>
          <a:p>
            <a:pPr>
              <a:buNone/>
            </a:pPr>
            <a:r>
              <a:rPr lang="en-IN" sz="2000" b="1" dirty="0" smtClean="0"/>
              <a:t>Editor Buttons</a:t>
            </a:r>
            <a:r>
              <a:rPr lang="en-IN" sz="2000" dirty="0" smtClean="0"/>
              <a:t/>
            </a:r>
            <a:br>
              <a:rPr lang="en-IN" sz="2000" dirty="0" smtClean="0"/>
            </a:br>
            <a:r>
              <a:rPr lang="en-IN" sz="2000" dirty="0" smtClean="0"/>
              <a:t>Five buttons present in the third row at the top of the text editor as shown below are the editor buttons.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81000" y="1418293"/>
            <a:ext cx="8295456"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2438" algn="l"/>
              </a:tabLst>
            </a:pPr>
            <a:endParaRPr kumimoji="0" lang="en-US" sz="1000" b="1" i="0" u="none" strike="noStrike" cap="none" normalizeH="0" baseline="0" dirty="0" smtClean="0">
              <a:ln>
                <a:noFill/>
              </a:ln>
              <a:solidFill>
                <a:schemeClr val="tx1"/>
              </a:solidFill>
              <a:effectLst/>
              <a:latin typeface="Arial" pitchFamily="34" charset="0"/>
              <a:ea typeface="Verdana" pitchFamily="34" charset="0"/>
              <a:cs typeface="Verdana" pitchFamily="34" charset="0"/>
            </a:endParaRPr>
          </a:p>
          <a:p>
            <a:pPr marL="0" marR="0" lvl="0" indent="0" algn="just" defTabSz="914400" rtl="0" eaLnBrk="1" fontAlgn="base" latinLnBrk="0" hangingPunct="1">
              <a:lnSpc>
                <a:spcPct val="100000"/>
              </a:lnSpc>
              <a:spcBef>
                <a:spcPct val="0"/>
              </a:spcBef>
              <a:spcAft>
                <a:spcPct val="0"/>
              </a:spcAft>
              <a:buClrTx/>
              <a:buSzTx/>
              <a:tabLst>
                <a:tab pos="452438" algn="l"/>
              </a:tabLst>
            </a:pPr>
            <a:r>
              <a:rPr kumimoji="0" lang="en-US" sz="2000" b="1" i="0" u="none" strike="noStrike" cap="none" normalizeH="0" baseline="0" dirty="0" smtClean="0">
                <a:ln>
                  <a:noFill/>
                </a:ln>
                <a:solidFill>
                  <a:schemeClr val="tx1"/>
                </a:solidFill>
                <a:effectLst/>
                <a:ea typeface="Verdana" pitchFamily="34" charset="0"/>
                <a:cs typeface="Verdana" pitchFamily="34" charset="0"/>
              </a:rPr>
              <a:t>Article Button: </a:t>
            </a:r>
            <a:r>
              <a:rPr kumimoji="0" lang="en-US" sz="2000" b="0" i="0" u="none" strike="noStrike" cap="none" normalizeH="0" baseline="0" dirty="0" smtClean="0">
                <a:ln>
                  <a:noFill/>
                </a:ln>
                <a:solidFill>
                  <a:schemeClr val="tx1"/>
                </a:solidFill>
                <a:effectLst/>
                <a:ea typeface="Verdana" pitchFamily="34" charset="0"/>
                <a:cs typeface="Verdana" pitchFamily="34" charset="0"/>
              </a:rPr>
              <a:t>Click on</a:t>
            </a:r>
            <a:r>
              <a:rPr kumimoji="0" lang="en-US" sz="2000" b="1" i="0" u="none" strike="noStrike" cap="none" normalizeH="0" baseline="0" dirty="0" smtClean="0">
                <a:ln>
                  <a:noFill/>
                </a:ln>
                <a:solidFill>
                  <a:schemeClr val="tx1"/>
                </a:solidFill>
                <a:effectLst/>
                <a:ea typeface="Verdana" pitchFamily="34" charset="0"/>
                <a:cs typeface="Verdana" pitchFamily="34" charset="0"/>
              </a:rPr>
              <a:t> Article </a:t>
            </a:r>
            <a:r>
              <a:rPr kumimoji="0" lang="en-US" sz="2000" b="0" i="0" u="none" strike="noStrike" cap="none" normalizeH="0" baseline="0" dirty="0" smtClean="0">
                <a:ln>
                  <a:noFill/>
                </a:ln>
                <a:solidFill>
                  <a:schemeClr val="tx1"/>
                </a:solidFill>
                <a:effectLst/>
                <a:ea typeface="Verdana" pitchFamily="34" charset="0"/>
                <a:cs typeface="Verdana" pitchFamily="34" charset="0"/>
              </a:rPr>
              <a:t>button, a window pops up as shown below. Here,</a:t>
            </a:r>
            <a:r>
              <a:rPr kumimoji="0" lang="en-US" sz="2000" b="1" i="0" u="none" strike="noStrike" cap="none" normalizeH="0" baseline="0" dirty="0" smtClean="0">
                <a:ln>
                  <a:noFill/>
                </a:ln>
                <a:solidFill>
                  <a:schemeClr val="tx1"/>
                </a:solidFill>
                <a:effectLst/>
                <a:ea typeface="Verdana" pitchFamily="34" charset="0"/>
                <a:cs typeface="Verdana" pitchFamily="34" charset="0"/>
              </a:rPr>
              <a:t> </a:t>
            </a:r>
            <a:r>
              <a:rPr kumimoji="0" lang="en-US" sz="2000" b="0" i="0" u="none" strike="noStrike" cap="none" normalizeH="0" baseline="0" dirty="0" smtClean="0">
                <a:ln>
                  <a:noFill/>
                </a:ln>
                <a:solidFill>
                  <a:schemeClr val="tx1"/>
                </a:solidFill>
                <a:effectLst/>
                <a:ea typeface="Verdana" pitchFamily="34" charset="0"/>
                <a:cs typeface="Verdana" pitchFamily="34" charset="0"/>
              </a:rPr>
              <a:t>we can select the required article to view.</a:t>
            </a:r>
          </a:p>
          <a:p>
            <a:pPr marL="0" marR="0" lvl="0" indent="0" algn="l" defTabSz="914400" rtl="0" eaLnBrk="1" fontAlgn="base" latinLnBrk="0" hangingPunct="1">
              <a:lnSpc>
                <a:spcPct val="100000"/>
              </a:lnSpc>
              <a:spcBef>
                <a:spcPct val="0"/>
              </a:spcBef>
              <a:spcAft>
                <a:spcPct val="0"/>
              </a:spcAft>
              <a:buClrTx/>
              <a:buSzTx/>
              <a:tabLst>
                <a:tab pos="45243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extLst>
              <a:ext uri="{28A0092B-C50C-407E-A947-70E740481C1C}"/>
            </a:extLst>
          </a:blip>
          <a:srcRect/>
          <a:stretch>
            <a:fillRect/>
          </a:stretch>
        </p:blipFill>
        <p:spPr bwMode="auto">
          <a:xfrm>
            <a:off x="0" y="2276872"/>
            <a:ext cx="9144000" cy="4581128"/>
          </a:xfrm>
          <a:prstGeom prst="rect">
            <a:avLst/>
          </a:prstGeom>
          <a:noFill/>
        </p:spPr>
      </p:pic>
      <p:pic>
        <p:nvPicPr>
          <p:cNvPr id="8" name="Picture 7"/>
          <p:cNvPicPr/>
          <p:nvPr/>
        </p:nvPicPr>
        <p:blipFill>
          <a:blip r:embed="rId3" cstate="print"/>
          <a:srcRect l="25538" t="47382" r="29344" b="47120"/>
          <a:stretch>
            <a:fillRect/>
          </a:stretch>
        </p:blipFill>
        <p:spPr bwMode="auto">
          <a:xfrm>
            <a:off x="381000" y="609600"/>
            <a:ext cx="8382000" cy="914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lstStyle/>
          <a:p>
            <a:pPr lvl="0">
              <a:buNone/>
            </a:pPr>
            <a:endParaRPr lang="en-IN" sz="2000" b="1" dirty="0" smtClean="0"/>
          </a:p>
          <a:p>
            <a:pPr marL="0" lvl="0" indent="0" algn="just">
              <a:buNone/>
            </a:pPr>
            <a:r>
              <a:rPr lang="en-IN" sz="2000" b="1" dirty="0" smtClean="0"/>
              <a:t>Image: </a:t>
            </a:r>
            <a:r>
              <a:rPr lang="en-IN" sz="2000" dirty="0" smtClean="0"/>
              <a:t>Click on the</a:t>
            </a:r>
            <a:r>
              <a:rPr lang="en-IN" sz="2000" b="1" dirty="0" smtClean="0"/>
              <a:t> Image </a:t>
            </a:r>
            <a:r>
              <a:rPr lang="en-IN" sz="2000" dirty="0" smtClean="0"/>
              <a:t>button, a window pops up as shown below. Here, you</a:t>
            </a:r>
            <a:r>
              <a:rPr lang="en-IN" sz="2000" b="1" dirty="0" smtClean="0"/>
              <a:t> </a:t>
            </a:r>
            <a:r>
              <a:rPr lang="en-IN" sz="2000" dirty="0" smtClean="0"/>
              <a:t>can add the details of the images. After filling all the fields, click on </a:t>
            </a:r>
            <a:r>
              <a:rPr lang="en-IN" sz="2000" b="1" dirty="0" smtClean="0"/>
              <a:t>Insert</a:t>
            </a:r>
            <a:r>
              <a:rPr lang="en-IN" sz="2000" dirty="0" smtClean="0"/>
              <a:t> Button.</a:t>
            </a:r>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1412776"/>
            <a:ext cx="9144000" cy="544522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lvl="1">
              <a:buFont typeface="Courier New" pitchFamily="49" charset="0"/>
              <a:buChar char="o"/>
            </a:pPr>
            <a:r>
              <a:rPr lang="en-IN" sz="2000" b="1" dirty="0" smtClean="0"/>
              <a:t>Directory:</a:t>
            </a:r>
            <a:r>
              <a:rPr lang="en-IN" sz="2000" dirty="0" smtClean="0"/>
              <a:t> Search the particular directory present in image folder. </a:t>
            </a:r>
          </a:p>
          <a:p>
            <a:pPr lvl="1">
              <a:buFont typeface="Courier New" pitchFamily="49" charset="0"/>
              <a:buChar char="o"/>
            </a:pPr>
            <a:r>
              <a:rPr lang="en-IN" sz="2000" dirty="0" smtClean="0"/>
              <a:t> </a:t>
            </a:r>
            <a:r>
              <a:rPr lang="en-IN" sz="2000" b="1" dirty="0" smtClean="0"/>
              <a:t>Image URL:</a:t>
            </a:r>
            <a:r>
              <a:rPr lang="en-IN" sz="2000" dirty="0" smtClean="0"/>
              <a:t> Insert image URL.</a:t>
            </a:r>
          </a:p>
          <a:p>
            <a:pPr lvl="1">
              <a:buFont typeface="Courier New" pitchFamily="49" charset="0"/>
              <a:buChar char="o"/>
            </a:pPr>
            <a:r>
              <a:rPr lang="en-IN" sz="2000" dirty="0" smtClean="0"/>
              <a:t> </a:t>
            </a:r>
            <a:r>
              <a:rPr lang="en-IN" sz="2000" b="1" dirty="0" smtClean="0"/>
              <a:t>Image Description:</a:t>
            </a:r>
            <a:r>
              <a:rPr lang="en-IN" sz="2000" dirty="0" smtClean="0"/>
              <a:t> Write brief description about particular image. </a:t>
            </a:r>
          </a:p>
          <a:p>
            <a:pPr lvl="1">
              <a:buFont typeface="Courier New" pitchFamily="49" charset="0"/>
              <a:buChar char="o"/>
            </a:pPr>
            <a:r>
              <a:rPr lang="en-IN" sz="2000" b="1" dirty="0" smtClean="0"/>
              <a:t>Image Title:</a:t>
            </a:r>
            <a:r>
              <a:rPr lang="en-IN" sz="2000" dirty="0" smtClean="0"/>
              <a:t> Write the name of the image.</a:t>
            </a:r>
          </a:p>
          <a:p>
            <a:pPr lvl="1">
              <a:buFont typeface="Courier New" pitchFamily="49" charset="0"/>
              <a:buChar char="o"/>
            </a:pPr>
            <a:r>
              <a:rPr lang="en-IN" sz="2000" b="1" dirty="0" smtClean="0"/>
              <a:t>Image Float:</a:t>
            </a:r>
            <a:r>
              <a:rPr lang="en-IN" sz="2000" dirty="0" smtClean="0"/>
              <a:t> Set the image location. </a:t>
            </a:r>
          </a:p>
          <a:p>
            <a:pPr lvl="1">
              <a:buFont typeface="Courier New" pitchFamily="49" charset="0"/>
              <a:buChar char="o"/>
            </a:pPr>
            <a:r>
              <a:rPr lang="en-IN" sz="2000" b="1" dirty="0" smtClean="0"/>
              <a:t>Caption:</a:t>
            </a:r>
            <a:r>
              <a:rPr lang="en-IN" sz="2000" dirty="0" smtClean="0"/>
              <a:t> Write a caption for the image.</a:t>
            </a:r>
          </a:p>
          <a:p>
            <a:pPr lvl="1">
              <a:buFont typeface="Courier New" pitchFamily="49" charset="0"/>
              <a:buChar char="o"/>
            </a:pPr>
            <a:r>
              <a:rPr lang="en-IN" sz="2000" b="1" dirty="0" smtClean="0"/>
              <a:t>Caption Class: </a:t>
            </a:r>
            <a:r>
              <a:rPr lang="en-IN" sz="2000" dirty="0" smtClean="0"/>
              <a:t>It calls </a:t>
            </a:r>
            <a:r>
              <a:rPr lang="en-IN" sz="2000" dirty="0" err="1" smtClean="0"/>
              <a:t>Joomla</a:t>
            </a:r>
            <a:r>
              <a:rPr lang="en-IN" sz="2000" dirty="0" smtClean="0"/>
              <a:t> libraries to load the image.</a:t>
            </a:r>
          </a:p>
          <a:p>
            <a:pPr>
              <a:buNone/>
            </a:pPr>
            <a:endParaRPr lang="en-IN" sz="2000" b="1" dirty="0" smtClean="0"/>
          </a:p>
          <a:p>
            <a:pPr marL="0" indent="0">
              <a:buNone/>
            </a:pPr>
            <a:r>
              <a:rPr lang="en-IN" sz="2000" b="1" dirty="0" smtClean="0"/>
              <a:t>Page Break: </a:t>
            </a:r>
            <a:r>
              <a:rPr lang="en-IN" sz="2000" dirty="0" smtClean="0"/>
              <a:t>Click on</a:t>
            </a:r>
            <a:r>
              <a:rPr lang="en-IN" sz="2000" b="1" dirty="0" smtClean="0"/>
              <a:t> Page Break </a:t>
            </a:r>
            <a:r>
              <a:rPr lang="en-IN" sz="2000" dirty="0" smtClean="0"/>
              <a:t>button, a window pop-up will get displayed as</a:t>
            </a:r>
            <a:r>
              <a:rPr lang="en-IN" sz="2000" b="1" dirty="0" smtClean="0"/>
              <a:t> </a:t>
            </a:r>
            <a:r>
              <a:rPr lang="en-IN" sz="2000" dirty="0" smtClean="0"/>
              <a:t>shown below.</a:t>
            </a:r>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3898776"/>
            <a:ext cx="9144000" cy="295922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lvl="1">
              <a:buFont typeface="Courier New" pitchFamily="49" charset="0"/>
              <a:buChar char="o"/>
            </a:pPr>
            <a:endParaRPr lang="en-IN" sz="2000" b="1" dirty="0" smtClean="0"/>
          </a:p>
          <a:p>
            <a:pPr lvl="1">
              <a:buFont typeface="Courier New" pitchFamily="49" charset="0"/>
              <a:buChar char="o"/>
            </a:pPr>
            <a:r>
              <a:rPr lang="en-IN" sz="2000" b="1" dirty="0" smtClean="0"/>
              <a:t>Page Title: </a:t>
            </a:r>
            <a:r>
              <a:rPr lang="en-IN" sz="2000" dirty="0" smtClean="0"/>
              <a:t>Enter the title of the page.</a:t>
            </a:r>
          </a:p>
          <a:p>
            <a:pPr lvl="1">
              <a:buFont typeface="Courier New" pitchFamily="49" charset="0"/>
              <a:buChar char="o"/>
            </a:pPr>
            <a:r>
              <a:rPr lang="en-IN" sz="2000" b="1" dirty="0" smtClean="0"/>
              <a:t>Table of Contents Alias: </a:t>
            </a:r>
            <a:r>
              <a:rPr lang="en-IN" sz="2000" dirty="0" smtClean="0"/>
              <a:t>Enter the table content alias. </a:t>
            </a:r>
          </a:p>
          <a:p>
            <a:pPr lvl="0">
              <a:buNone/>
            </a:pPr>
            <a:endParaRPr lang="en-IN" sz="2000" b="1" dirty="0" smtClean="0"/>
          </a:p>
          <a:p>
            <a:pPr lvl="0">
              <a:buNone/>
            </a:pPr>
            <a:r>
              <a:rPr lang="en-IN" sz="2000" b="1" dirty="0" smtClean="0"/>
              <a:t>Read More: </a:t>
            </a:r>
            <a:r>
              <a:rPr lang="en-IN" sz="2000" dirty="0" smtClean="0"/>
              <a:t>Click on the</a:t>
            </a:r>
            <a:r>
              <a:rPr lang="en-IN" sz="2000" b="1" dirty="0" smtClean="0"/>
              <a:t> Read More </a:t>
            </a:r>
            <a:r>
              <a:rPr lang="en-IN" sz="2000" dirty="0" smtClean="0"/>
              <a:t>button. The red dotted line gets displayed</a:t>
            </a:r>
            <a:r>
              <a:rPr lang="en-IN" sz="2000" b="1" dirty="0" smtClean="0"/>
              <a:t> </a:t>
            </a:r>
            <a:r>
              <a:rPr lang="en-IN" sz="2000" dirty="0" smtClean="0"/>
              <a:t>in the editor. The further information part of the article gets displayed after the read dotted lines or sometimes it displays the entire article. </a:t>
            </a:r>
          </a:p>
          <a:p>
            <a:pPr lvl="0">
              <a:buNone/>
            </a:pPr>
            <a:endParaRPr lang="en-IN" sz="2000" b="1" dirty="0" smtClean="0"/>
          </a:p>
          <a:p>
            <a:pPr lvl="0">
              <a:buNone/>
            </a:pPr>
            <a:r>
              <a:rPr lang="en-IN" sz="2000" b="1" dirty="0" smtClean="0"/>
              <a:t>Toggle editor: </a:t>
            </a:r>
            <a:r>
              <a:rPr lang="en-IN" sz="2000" dirty="0" err="1" smtClean="0"/>
              <a:t>TinyMCE</a:t>
            </a:r>
            <a:r>
              <a:rPr lang="en-IN" sz="2000" dirty="0" smtClean="0"/>
              <a:t> editor will get displayed or its get invisible.</a:t>
            </a:r>
          </a:p>
          <a:p>
            <a:pPr lvl="0"/>
            <a:endParaRPr lang="en-IN" sz="2000" dirty="0" smtClean="0"/>
          </a:p>
          <a:p>
            <a:pPr>
              <a:buNone/>
            </a:pPr>
            <a:r>
              <a:rPr lang="en-IN" sz="2400" b="1" u="sng" dirty="0" smtClean="0"/>
              <a:t>Toolbar</a:t>
            </a:r>
            <a:r>
              <a:rPr lang="en-IN" sz="2000" dirty="0" smtClean="0"/>
              <a:t> </a:t>
            </a:r>
            <a:br>
              <a:rPr lang="en-IN" sz="2000" dirty="0" smtClean="0"/>
            </a:br>
            <a:r>
              <a:rPr lang="en-IN" sz="2000" dirty="0" smtClean="0"/>
              <a:t>Following are the toolbar options:</a:t>
            </a:r>
          </a:p>
          <a:p>
            <a:pPr lvl="0"/>
            <a:r>
              <a:rPr lang="en-IN" sz="2000" b="1" dirty="0" smtClean="0"/>
              <a:t>Save: </a:t>
            </a:r>
            <a:r>
              <a:rPr lang="en-IN" sz="2000" dirty="0" smtClean="0"/>
              <a:t>Saves the contents and stays on the same screen. </a:t>
            </a:r>
          </a:p>
          <a:p>
            <a:pPr lvl="0"/>
            <a:r>
              <a:rPr lang="en-IN" sz="2000" b="1" dirty="0" smtClean="0"/>
              <a:t>Save &amp; Close: </a:t>
            </a:r>
            <a:r>
              <a:rPr lang="en-IN" sz="2000" dirty="0" smtClean="0"/>
              <a:t>Saves the content and closes the screen. </a:t>
            </a:r>
          </a:p>
          <a:p>
            <a:pPr lvl="0"/>
            <a:r>
              <a:rPr lang="en-IN" sz="2000" b="1" dirty="0" smtClean="0"/>
              <a:t>Save &amp; New: </a:t>
            </a:r>
            <a:r>
              <a:rPr lang="en-IN" sz="2000" dirty="0" smtClean="0"/>
              <a:t>Saves the content and opens a new content page. </a:t>
            </a:r>
          </a:p>
          <a:p>
            <a:pPr lvl="0"/>
            <a:r>
              <a:rPr lang="en-IN" sz="2000" b="1" dirty="0" smtClean="0"/>
              <a:t>Save as Copy</a:t>
            </a:r>
            <a:r>
              <a:rPr lang="en-IN" sz="2000" dirty="0" smtClean="0"/>
              <a:t>: Saves the formatted content and copies it.</a:t>
            </a:r>
          </a:p>
          <a:p>
            <a:pPr lvl="0"/>
            <a:r>
              <a:rPr lang="en-IN" sz="2000" b="1" dirty="0" smtClean="0"/>
              <a:t>Cancel: </a:t>
            </a:r>
            <a:r>
              <a:rPr lang="en-IN" sz="2000" dirty="0" smtClean="0"/>
              <a:t>Cancels the content changes made into it and returns to the previous</a:t>
            </a:r>
            <a:r>
              <a:rPr lang="en-IN" sz="2000" b="1" dirty="0" smtClean="0"/>
              <a:t> </a:t>
            </a:r>
            <a:r>
              <a:rPr lang="en-IN" sz="2000" dirty="0" smtClean="0"/>
              <a:t>screen without saving.</a:t>
            </a:r>
          </a:p>
          <a:p>
            <a:pPr lvl="0">
              <a:buNone/>
            </a:pPr>
            <a:endParaRPr lang="en-IN" sz="2000" dirty="0" smtClean="0"/>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lstStyle/>
          <a:p>
            <a:pPr>
              <a:buNone/>
            </a:pPr>
            <a:endParaRPr lang="en-IN" sz="2000" b="1" dirty="0" smtClean="0"/>
          </a:p>
          <a:p>
            <a:pPr>
              <a:buNone/>
            </a:pPr>
            <a:r>
              <a:rPr lang="en-IN" sz="2000" b="1" dirty="0" smtClean="0"/>
              <a:t>Step (1): </a:t>
            </a:r>
            <a:r>
              <a:rPr lang="en-IN" sz="2000" dirty="0" smtClean="0"/>
              <a:t>Click on</a:t>
            </a:r>
            <a:r>
              <a:rPr lang="en-IN" sz="2000" b="1" dirty="0" smtClean="0"/>
              <a:t> Article   </a:t>
            </a:r>
            <a:r>
              <a:rPr lang="en-IN" sz="2000" dirty="0" smtClean="0"/>
              <a:t>in Control Panel as shown below.</a:t>
            </a:r>
          </a:p>
          <a:p>
            <a:pPr>
              <a:buNone/>
            </a:pPr>
            <a:endParaRPr lang="en-IN" sz="2000" dirty="0" smtClean="0"/>
          </a:p>
          <a:p>
            <a:pPr>
              <a:buNone/>
            </a:pPr>
            <a:endParaRPr lang="en-IN" sz="2000" dirty="0" smtClean="0"/>
          </a:p>
          <a:p>
            <a:pPr>
              <a:buNone/>
            </a:pPr>
            <a:endParaRPr lang="en-IN" dirty="0"/>
          </a:p>
        </p:txBody>
      </p:sp>
      <p:sp>
        <p:nvSpPr>
          <p:cNvPr id="4"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FORMATTING CONTENT</a:t>
            </a:r>
            <a:endParaRPr lang="en-IN" sz="4000" dirty="0"/>
          </a:p>
        </p:txBody>
      </p:sp>
      <p:pic>
        <p:nvPicPr>
          <p:cNvPr id="5" name="Picture 4"/>
          <p:cNvPicPr/>
          <p:nvPr/>
        </p:nvPicPr>
        <p:blipFill>
          <a:blip r:embed="rId2" cstate="print"/>
          <a:stretch>
            <a:fillRect/>
          </a:stretch>
        </p:blipFill>
        <p:spPr bwMode="auto">
          <a:xfrm>
            <a:off x="0" y="2198076"/>
            <a:ext cx="9144000" cy="465992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endParaRPr lang="en-IN" sz="2000" b="1" dirty="0" smtClean="0"/>
          </a:p>
          <a:p>
            <a:pPr>
              <a:buNone/>
            </a:pPr>
            <a:r>
              <a:rPr lang="en-IN" sz="2000" b="1" dirty="0" smtClean="0"/>
              <a:t>Step (2): </a:t>
            </a:r>
            <a:r>
              <a:rPr lang="en-IN" sz="2000" dirty="0" smtClean="0"/>
              <a:t>Select the article to be formatted by clicking on the checkbox. Next, 	click on</a:t>
            </a:r>
            <a:r>
              <a:rPr lang="en-IN" sz="2000" b="1" dirty="0" smtClean="0"/>
              <a:t> </a:t>
            </a:r>
            <a:r>
              <a:rPr lang="en-IN" sz="2000" dirty="0" smtClean="0"/>
              <a:t>the </a:t>
            </a:r>
            <a:r>
              <a:rPr lang="en-IN" sz="2000" b="1" dirty="0" smtClean="0"/>
              <a:t>Edit</a:t>
            </a:r>
            <a:r>
              <a:rPr lang="en-IN" sz="2000" dirty="0" smtClean="0"/>
              <a:t> button as shown below.</a:t>
            </a:r>
          </a:p>
          <a:p>
            <a:pPr>
              <a:buNone/>
            </a:pPr>
            <a:endParaRPr lang="en-IN" sz="2000" dirty="0"/>
          </a:p>
        </p:txBody>
      </p:sp>
      <p:pic>
        <p:nvPicPr>
          <p:cNvPr id="4" name="Picture 3"/>
          <p:cNvPicPr/>
          <p:nvPr/>
        </p:nvPicPr>
        <p:blipFill>
          <a:blip r:embed="rId2" cstate="print"/>
          <a:stretch>
            <a:fillRect/>
          </a:stretch>
        </p:blipFill>
        <p:spPr bwMode="auto">
          <a:xfrm>
            <a:off x="0" y="1219200"/>
            <a:ext cx="9144000" cy="5638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fontScale="85000" lnSpcReduction="20000"/>
          </a:bodyPr>
          <a:lstStyle/>
          <a:p>
            <a:pPr>
              <a:buNone/>
            </a:pPr>
            <a:r>
              <a:rPr lang="en-IN" sz="2400" b="1" dirty="0" smtClean="0"/>
              <a:t>Step (3): </a:t>
            </a:r>
            <a:r>
              <a:rPr lang="en-IN" sz="2400" dirty="0" smtClean="0"/>
              <a:t>Next, the article opens up for editing as shown below. Here we are aligning the</a:t>
            </a:r>
            <a:r>
              <a:rPr lang="en-IN" sz="2400" b="1" dirty="0" smtClean="0"/>
              <a:t> </a:t>
            </a:r>
            <a:r>
              <a:rPr lang="en-IN" sz="2400" dirty="0" smtClean="0"/>
              <a:t>heading </a:t>
            </a:r>
            <a:r>
              <a:rPr lang="en-IN" sz="2400" b="1" dirty="0" smtClean="0"/>
              <a:t>About us</a:t>
            </a:r>
            <a:r>
              <a:rPr lang="en-IN" sz="2400" dirty="0" smtClean="0"/>
              <a:t> in </a:t>
            </a:r>
            <a:r>
              <a:rPr lang="en-IN" sz="2400" dirty="0" err="1" smtClean="0"/>
              <a:t>center</a:t>
            </a:r>
            <a:r>
              <a:rPr lang="en-IN" sz="2400" dirty="0" smtClean="0"/>
              <a:t> using </a:t>
            </a:r>
            <a:r>
              <a:rPr lang="en-IN" sz="2400" dirty="0" err="1" smtClean="0"/>
              <a:t>center</a:t>
            </a:r>
            <a:r>
              <a:rPr lang="en-IN" sz="2400" dirty="0" smtClean="0"/>
              <a:t> alignment. Similarly, you can edit the image.</a:t>
            </a:r>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dirty="0" smtClean="0"/>
          </a:p>
          <a:p>
            <a:pPr>
              <a:buNone/>
            </a:pPr>
            <a:endParaRPr lang="en-IN" sz="2000" b="1" dirty="0" smtClean="0"/>
          </a:p>
          <a:p>
            <a:pPr>
              <a:buNone/>
            </a:pPr>
            <a:endParaRPr lang="en-IN" sz="2000" b="1" dirty="0" smtClean="0"/>
          </a:p>
          <a:p>
            <a:pPr>
              <a:buNone/>
            </a:pPr>
            <a:endParaRPr lang="en-IN" sz="2000" b="1" dirty="0" smtClean="0"/>
          </a:p>
          <a:p>
            <a:pPr>
              <a:buNone/>
            </a:pPr>
            <a:endParaRPr lang="en-IN" sz="2400" b="1" dirty="0" smtClean="0"/>
          </a:p>
          <a:p>
            <a:pPr>
              <a:buNone/>
            </a:pPr>
            <a:r>
              <a:rPr lang="en-IN" sz="2600" b="1" u="sng" dirty="0" smtClean="0"/>
              <a:t>Toolbar</a:t>
            </a:r>
            <a:endParaRPr lang="en-IN" sz="2600" u="sng" dirty="0" smtClean="0"/>
          </a:p>
          <a:p>
            <a:pPr>
              <a:buNone/>
            </a:pPr>
            <a:r>
              <a:rPr lang="en-IN" sz="2400" dirty="0" smtClean="0"/>
              <a:t>Following are the toolbar options: </a:t>
            </a:r>
            <a:endParaRPr lang="en-IN" sz="2400" b="1" dirty="0" smtClean="0"/>
          </a:p>
          <a:p>
            <a:pPr lvl="1">
              <a:buFont typeface="Arial" pitchFamily="34" charset="0"/>
              <a:buChar char="•"/>
            </a:pPr>
            <a:r>
              <a:rPr lang="en-IN" sz="2400" b="1" dirty="0" smtClean="0"/>
              <a:t>Save: </a:t>
            </a:r>
            <a:r>
              <a:rPr lang="en-IN" sz="2400" dirty="0" smtClean="0"/>
              <a:t>Saves the contents and stays on the same screen. </a:t>
            </a:r>
          </a:p>
          <a:p>
            <a:pPr lvl="1">
              <a:buFont typeface="Arial" pitchFamily="34" charset="0"/>
              <a:buChar char="•"/>
            </a:pPr>
            <a:r>
              <a:rPr lang="en-IN" sz="2400" b="1" dirty="0" smtClean="0"/>
              <a:t>Save &amp; Close: </a:t>
            </a:r>
            <a:r>
              <a:rPr lang="en-IN" sz="2400" dirty="0" smtClean="0"/>
              <a:t>Saves the content and closes the screen. </a:t>
            </a:r>
          </a:p>
          <a:p>
            <a:pPr lvl="1">
              <a:buFont typeface="Arial" pitchFamily="34" charset="0"/>
              <a:buChar char="•"/>
            </a:pPr>
            <a:r>
              <a:rPr lang="en-IN" sz="2400" b="1" dirty="0" smtClean="0"/>
              <a:t>Save &amp; New: </a:t>
            </a:r>
            <a:r>
              <a:rPr lang="en-IN" sz="2400" dirty="0" smtClean="0"/>
              <a:t>Saves the content and opens a new content page. </a:t>
            </a:r>
          </a:p>
          <a:p>
            <a:pPr lvl="1">
              <a:buFont typeface="Arial" pitchFamily="34" charset="0"/>
              <a:buChar char="•"/>
            </a:pPr>
            <a:r>
              <a:rPr lang="en-IN" sz="2400" b="1" dirty="0" smtClean="0"/>
              <a:t>Save as Copy: </a:t>
            </a:r>
            <a:r>
              <a:rPr lang="en-IN" sz="2400" dirty="0" smtClean="0"/>
              <a:t>Saves the formatted content and copies it. </a:t>
            </a:r>
          </a:p>
          <a:p>
            <a:pPr lvl="1">
              <a:buFont typeface="Arial" pitchFamily="34" charset="0"/>
              <a:buChar char="•"/>
            </a:pPr>
            <a:r>
              <a:rPr lang="en-IN" sz="2400" b="1" dirty="0" smtClean="0"/>
              <a:t>Versions: </a:t>
            </a:r>
            <a:r>
              <a:rPr lang="en-IN" sz="2400" dirty="0" smtClean="0"/>
              <a:t>It is used to select versions of the page. </a:t>
            </a:r>
          </a:p>
          <a:p>
            <a:pPr lvl="1">
              <a:buFont typeface="Arial" pitchFamily="34" charset="0"/>
              <a:buChar char="•"/>
            </a:pPr>
            <a:r>
              <a:rPr lang="en-IN" sz="2400" b="1" dirty="0" smtClean="0"/>
              <a:t>Close: </a:t>
            </a:r>
            <a:r>
              <a:rPr lang="en-IN" sz="2400" dirty="0" smtClean="0"/>
              <a:t>Closes the article without formatting.</a:t>
            </a:r>
          </a:p>
          <a:p>
            <a:pPr>
              <a:buNone/>
            </a:pPr>
            <a:endParaRPr lang="en-IN" sz="2000" dirty="0" smtClean="0"/>
          </a:p>
          <a:p>
            <a:pPr>
              <a:buNone/>
            </a:pPr>
            <a:endParaRPr lang="en-IN" sz="2000" dirty="0" smtClean="0"/>
          </a:p>
          <a:p>
            <a:pPr>
              <a:buNone/>
            </a:pPr>
            <a:endParaRPr lang="en-IN" dirty="0"/>
          </a:p>
        </p:txBody>
      </p:sp>
      <p:pic>
        <p:nvPicPr>
          <p:cNvPr id="5" name="Picture 4"/>
          <p:cNvPicPr/>
          <p:nvPr/>
        </p:nvPicPr>
        <p:blipFill>
          <a:blip r:embed="rId2" cstate="print"/>
          <a:stretch>
            <a:fillRect/>
          </a:stretch>
        </p:blipFill>
        <p:spPr bwMode="auto">
          <a:xfrm>
            <a:off x="0" y="836712"/>
            <a:ext cx="9144000" cy="324036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97952"/>
          </a:xfrm>
        </p:spPr>
        <p:txBody>
          <a:bodyPr>
            <a:normAutofit/>
          </a:bodyPr>
          <a:lstStyle/>
          <a:p>
            <a:pPr>
              <a:buNone/>
            </a:pPr>
            <a:r>
              <a:rPr lang="en-IN" sz="2200" b="1" u="sng" dirty="0" smtClean="0"/>
              <a:t>CATEGORY  </a:t>
            </a:r>
            <a:endParaRPr lang="en-IN" sz="2400" b="1" u="sng" dirty="0" smtClean="0"/>
          </a:p>
          <a:p>
            <a:pPr marL="0" indent="0" algn="just">
              <a:buNone/>
            </a:pPr>
            <a:r>
              <a:rPr lang="en-IN" sz="2000" dirty="0" smtClean="0"/>
              <a:t>Category   </a:t>
            </a:r>
            <a:r>
              <a:rPr lang="en-IN" sz="2000" dirty="0"/>
              <a:t>is used to create categories for the articles which allows grouping your content better. Click on </a:t>
            </a:r>
            <a:r>
              <a:rPr lang="en-IN" sz="2000" b="1" dirty="0"/>
              <a:t>Content --&gt; Category</a:t>
            </a:r>
            <a:r>
              <a:rPr lang="en-IN" sz="2000" dirty="0"/>
              <a:t> menu on the </a:t>
            </a:r>
            <a:r>
              <a:rPr lang="en-IN" sz="2000" dirty="0" err="1"/>
              <a:t>Joomla</a:t>
            </a:r>
            <a:r>
              <a:rPr lang="en-IN" sz="2000" dirty="0"/>
              <a:t> administrative panel, then you will get the following screen image:</a:t>
            </a:r>
          </a:p>
        </p:txBody>
      </p:sp>
      <p:pic>
        <p:nvPicPr>
          <p:cNvPr id="4" name="Picture 3"/>
          <p:cNvPicPr/>
          <p:nvPr/>
        </p:nvPicPr>
        <p:blipFill>
          <a:blip r:embed="rId2" cstate="print"/>
          <a:stretch>
            <a:fillRect/>
          </a:stretch>
        </p:blipFill>
        <p:spPr bwMode="auto">
          <a:xfrm>
            <a:off x="0" y="1716258"/>
            <a:ext cx="9144000" cy="514174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marL="0" indent="0">
              <a:buNone/>
            </a:pPr>
            <a:r>
              <a:rPr lang="en-IN" sz="2000" dirty="0"/>
              <a:t>Here, we have mentioned the details about the column header present on the Category Manager page</a:t>
            </a:r>
            <a:r>
              <a:rPr lang="en-IN" sz="2000" dirty="0" smtClean="0"/>
              <a:t>.</a:t>
            </a:r>
            <a:r>
              <a:rPr lang="en-IN" sz="2000" dirty="0"/>
              <a:t> </a:t>
            </a:r>
            <a:endParaRPr lang="en-US" sz="2000" dirty="0"/>
          </a:p>
          <a:p>
            <a:pPr lvl="0"/>
            <a:r>
              <a:rPr lang="en-IN" sz="2000" b="1" dirty="0"/>
              <a:t>Checkbox: </a:t>
            </a:r>
            <a:r>
              <a:rPr lang="en-IN" sz="2000" dirty="0"/>
              <a:t>It is used to select one or more category items by clicking on the box</a:t>
            </a:r>
            <a:r>
              <a:rPr lang="en-IN" sz="2000" dirty="0" smtClean="0"/>
              <a:t>.</a:t>
            </a:r>
            <a:r>
              <a:rPr lang="en-IN" sz="2000" dirty="0"/>
              <a:t> </a:t>
            </a:r>
            <a:endParaRPr lang="en-US" sz="2000" dirty="0"/>
          </a:p>
          <a:p>
            <a:pPr lvl="0"/>
            <a:r>
              <a:rPr lang="en-IN" sz="2000" b="1" dirty="0"/>
              <a:t>Status: </a:t>
            </a:r>
            <a:r>
              <a:rPr lang="en-IN" sz="2000" dirty="0"/>
              <a:t>Specifies the status of the category i.e. Publish/</a:t>
            </a:r>
            <a:r>
              <a:rPr lang="en-IN" sz="2000" dirty="0" err="1"/>
              <a:t>Unpublish</a:t>
            </a:r>
            <a:r>
              <a:rPr lang="en-IN" sz="2000" dirty="0" smtClean="0"/>
              <a:t>.</a:t>
            </a:r>
            <a:r>
              <a:rPr lang="en-IN" sz="2000" dirty="0"/>
              <a:t> </a:t>
            </a:r>
            <a:endParaRPr lang="en-US" sz="2000" dirty="0"/>
          </a:p>
          <a:p>
            <a:pPr lvl="0"/>
            <a:r>
              <a:rPr lang="en-IN" sz="2000" b="1" dirty="0"/>
              <a:t>Title: </a:t>
            </a:r>
            <a:r>
              <a:rPr lang="en-IN" sz="2000" dirty="0"/>
              <a:t>Specifies the name of the title in the category</a:t>
            </a:r>
            <a:r>
              <a:rPr lang="en-IN" sz="2000" dirty="0" smtClean="0"/>
              <a:t>.</a:t>
            </a:r>
            <a:r>
              <a:rPr lang="en-IN" sz="2000" dirty="0"/>
              <a:t> </a:t>
            </a:r>
            <a:endParaRPr lang="en-US" sz="2000" dirty="0"/>
          </a:p>
          <a:p>
            <a:pPr lvl="0"/>
            <a:r>
              <a:rPr lang="en-IN" sz="2000" b="1" dirty="0"/>
              <a:t>Access: </a:t>
            </a:r>
            <a:r>
              <a:rPr lang="en-IN" sz="2000" dirty="0"/>
              <a:t>Specifies the access level, i.e. Public or Private</a:t>
            </a:r>
            <a:r>
              <a:rPr lang="en-IN" sz="2000" dirty="0" smtClean="0"/>
              <a:t>.</a:t>
            </a:r>
            <a:r>
              <a:rPr lang="en-IN" sz="2000" dirty="0"/>
              <a:t> </a:t>
            </a:r>
            <a:endParaRPr lang="en-US" sz="2000" dirty="0"/>
          </a:p>
          <a:p>
            <a:pPr lvl="0"/>
            <a:r>
              <a:rPr lang="en-IN" sz="2000" b="1" dirty="0"/>
              <a:t>Language: </a:t>
            </a:r>
            <a:r>
              <a:rPr lang="en-IN" sz="2000" dirty="0"/>
              <a:t>Specifies the item language used</a:t>
            </a:r>
            <a:r>
              <a:rPr lang="en-IN" sz="2000" dirty="0" smtClean="0"/>
              <a:t>.</a:t>
            </a:r>
            <a:r>
              <a:rPr lang="en-IN" sz="2000" dirty="0"/>
              <a:t> </a:t>
            </a:r>
            <a:endParaRPr lang="en-US" sz="2000" dirty="0"/>
          </a:p>
          <a:p>
            <a:pPr lvl="0"/>
            <a:r>
              <a:rPr lang="en-IN" sz="2000" b="1" dirty="0"/>
              <a:t>ID: </a:t>
            </a:r>
            <a:r>
              <a:rPr lang="en-IN" sz="2000" dirty="0"/>
              <a:t>It is the unique identification number assigned to the items automatically.</a:t>
            </a:r>
            <a:endParaRPr lang="en-US" sz="2000" dirty="0"/>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2494" cy="5929354"/>
          </a:xfrm>
        </p:spPr>
        <p:txBody>
          <a:bodyPr>
            <a:normAutofit/>
          </a:bodyPr>
          <a:lstStyle/>
          <a:p>
            <a:endParaRPr lang="en-US" sz="6000" b="1" dirty="0" smtClean="0">
              <a:solidFill>
                <a:srgbClr val="002060"/>
              </a:solidFill>
            </a:endParaRPr>
          </a:p>
          <a:p>
            <a:r>
              <a:rPr lang="en-US" sz="6000" b="1" dirty="0" smtClean="0">
                <a:solidFill>
                  <a:srgbClr val="002060"/>
                </a:solidFill>
              </a:rPr>
              <a:t>ARTICLE CREATION, MANAGEMENT</a:t>
            </a:r>
          </a:p>
          <a:p>
            <a:r>
              <a:rPr lang="en-US" sz="6000" b="1" dirty="0" smtClean="0">
                <a:solidFill>
                  <a:srgbClr val="002060"/>
                </a:solidFill>
              </a:rPr>
              <a:t>FORMATTING ARTICLE, CATEGORY</a:t>
            </a:r>
            <a:endParaRPr lang="en-US" sz="6000" b="1" dirty="0">
              <a:solidFill>
                <a:srgbClr val="002060"/>
              </a:solidFill>
            </a:endParaRPr>
          </a:p>
          <a:p>
            <a:endParaRPr lang="en-US" dirty="0" smtClean="0">
              <a:solidFill>
                <a:srgbClr val="00B050"/>
              </a:solidFill>
              <a:effectLst>
                <a:outerShdw blurRad="38100" dist="38100" dir="2700000" algn="tl">
                  <a:srgbClr val="C0C0C0"/>
                </a:outerShdw>
              </a:effectLst>
              <a:ea typeface="굴림" pitchFamily="32"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 y="280988"/>
            <a:ext cx="9144000" cy="62960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1" y="280988"/>
            <a:ext cx="9144000" cy="629602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8914" name="Picture 2"/>
          <p:cNvPicPr>
            <a:picLocks noChangeAspect="1" noChangeArrowheads="1"/>
          </p:cNvPicPr>
          <p:nvPr/>
        </p:nvPicPr>
        <p:blipFill>
          <a:blip r:embed="rId2" cstate="print"/>
          <a:srcRect/>
          <a:stretch>
            <a:fillRect/>
          </a:stretch>
        </p:blipFill>
        <p:spPr bwMode="auto">
          <a:xfrm>
            <a:off x="1" y="471488"/>
            <a:ext cx="9144000" cy="59150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667000"/>
            <a:ext cx="82296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981200"/>
            <a:ext cx="8229600" cy="4144963"/>
          </a:xfrm>
        </p:spPr>
        <p:txBody>
          <a:bodyPr>
            <a:normAutofit/>
          </a:bodyPr>
          <a:lstStyle/>
          <a:p>
            <a:pPr marL="0" indent="0" algn="just">
              <a:buNone/>
            </a:pPr>
            <a:r>
              <a:rPr lang="en-US" sz="2000" dirty="0" smtClean="0"/>
              <a:t>In </a:t>
            </a:r>
            <a:r>
              <a:rPr lang="en-US" sz="2000" dirty="0" err="1" smtClean="0"/>
              <a:t>Joomla</a:t>
            </a:r>
            <a:r>
              <a:rPr lang="en-US" sz="2000" dirty="0" smtClean="0"/>
              <a:t>  an Article is a piece of content consisting of text (HTML), possibly with links to other resources (for example, images). Articles are the basic units of information in the content  system and the bottom level in the content hierarchy. Since </a:t>
            </a:r>
            <a:r>
              <a:rPr lang="en-US" sz="2000" dirty="0" err="1" smtClean="0"/>
              <a:t>Joomla</a:t>
            </a:r>
            <a:r>
              <a:rPr lang="en-US" sz="2000" dirty="0" smtClean="0"/>
              <a:t>! , each Article is in exactly one Category. A Category can be in another Category making it a sub Category. It is also possible to have Uncategorized Articles. These articles exist without being associated with any Category.</a:t>
            </a:r>
            <a:endParaRPr lang="en-US" sz="2000" dirty="0"/>
          </a:p>
        </p:txBody>
      </p:sp>
      <p:sp>
        <p:nvSpPr>
          <p:cNvPr id="20482" name="AutoShape 2" descr="Joomla 2.5">
            <a:hlinkClick r:id="rId2" tooltip="Joomla 2.5"/>
          </p:cNvPr>
          <p:cNvSpPr>
            <a:spLocks noChangeAspect="1" noChangeArrowheads="1"/>
          </p:cNvSpPr>
          <p:nvPr/>
        </p:nvSpPr>
        <p:spPr bwMode="auto">
          <a:xfrm>
            <a:off x="15709900" y="-168275"/>
            <a:ext cx="381000" cy="1619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ARTICLE</a:t>
            </a:r>
            <a:endParaRPr lang="en-IN"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lvl="0">
              <a:buNone/>
            </a:pPr>
            <a:r>
              <a:rPr lang="en-IN" sz="2000" b="1" dirty="0" smtClean="0"/>
              <a:t>Step (1): </a:t>
            </a:r>
            <a:r>
              <a:rPr lang="en-IN" sz="2000" dirty="0" smtClean="0"/>
              <a:t>Click on</a:t>
            </a:r>
            <a:r>
              <a:rPr lang="en-IN" sz="2000" b="1" dirty="0" smtClean="0"/>
              <a:t> Content --&gt; Article   </a:t>
            </a:r>
            <a:r>
              <a:rPr lang="en-IN" sz="2000" dirty="0" smtClean="0"/>
              <a:t>as shown below.</a:t>
            </a:r>
          </a:p>
          <a:p>
            <a:pPr>
              <a:buNone/>
            </a:pPr>
            <a:endParaRPr lang="en-US" dirty="0"/>
          </a:p>
        </p:txBody>
      </p:sp>
      <p:sp>
        <p:nvSpPr>
          <p:cNvPr id="7" name="Title 7"/>
          <p:cNvSpPr>
            <a:spLocks noGrp="1"/>
          </p:cNvSpPr>
          <p:nvPr>
            <p:ph type="title"/>
          </p:nvPr>
        </p:nvSpPr>
        <p:spPr>
          <a:xfrm>
            <a:off x="251520" y="0"/>
            <a:ext cx="8679600" cy="1857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ADDING CONTENT</a:t>
            </a:r>
            <a:endParaRPr lang="en-IN" sz="4000" dirty="0"/>
          </a:p>
        </p:txBody>
      </p:sp>
      <p:sp>
        <p:nvSpPr>
          <p:cNvPr id="8" name="Content Placeholder 2"/>
          <p:cNvSpPr txBox="1">
            <a:spLocks/>
          </p:cNvSpPr>
          <p:nvPr/>
        </p:nvSpPr>
        <p:spPr>
          <a:xfrm>
            <a:off x="457200" y="1844824"/>
            <a:ext cx="8229600" cy="428133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p:cNvPicPr/>
          <p:nvPr/>
        </p:nvPicPr>
        <p:blipFill>
          <a:blip r:embed="rId3" cstate="print"/>
          <a:srcRect t="8924" r="-2" b="5512"/>
          <a:stretch>
            <a:fillRect/>
          </a:stretch>
        </p:blipFill>
        <p:spPr bwMode="auto">
          <a:xfrm>
            <a:off x="0" y="2667000"/>
            <a:ext cx="9144000" cy="4191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b="1" dirty="0" smtClean="0"/>
              <a:t>Step (2): </a:t>
            </a:r>
            <a:r>
              <a:rPr lang="en-IN" sz="2000" dirty="0" smtClean="0"/>
              <a:t>After clicking on</a:t>
            </a:r>
            <a:r>
              <a:rPr lang="en-IN" sz="2000" b="1" dirty="0" smtClean="0"/>
              <a:t> Add New Article</a:t>
            </a:r>
            <a:r>
              <a:rPr lang="en-IN" sz="2000" dirty="0" smtClean="0"/>
              <a:t>, you will get the following screen 	as follows</a:t>
            </a:r>
          </a:p>
          <a:p>
            <a:pPr>
              <a:buNone/>
            </a:pPr>
            <a:endParaRPr lang="en-IN" dirty="0"/>
          </a:p>
        </p:txBody>
      </p:sp>
      <p:pic>
        <p:nvPicPr>
          <p:cNvPr id="4" name="Picture 3" descr="15.png"/>
          <p:cNvPicPr/>
          <p:nvPr/>
        </p:nvPicPr>
        <p:blipFill>
          <a:blip r:embed="rId2" cstate="print"/>
          <a:stretch>
            <a:fillRect/>
          </a:stretch>
        </p:blipFill>
        <p:spPr>
          <a:xfrm>
            <a:off x="0" y="980728"/>
            <a:ext cx="9144000" cy="58772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b="1" dirty="0" smtClean="0"/>
              <a:t>Step (3): </a:t>
            </a:r>
            <a:r>
              <a:rPr lang="en-IN" sz="2000" dirty="0" smtClean="0"/>
              <a:t>After clicking on</a:t>
            </a:r>
            <a:r>
              <a:rPr lang="en-IN" sz="2000" b="1" dirty="0" smtClean="0"/>
              <a:t>  New button </a:t>
            </a:r>
            <a:r>
              <a:rPr lang="en-IN" sz="2000" dirty="0" smtClean="0"/>
              <a:t>,as shown in the above screen, you will 	get the editor page of the</a:t>
            </a:r>
            <a:r>
              <a:rPr lang="en-IN" sz="2000" b="1" dirty="0" smtClean="0"/>
              <a:t> Article   </a:t>
            </a:r>
            <a:r>
              <a:rPr lang="en-IN" sz="2000" dirty="0" smtClean="0"/>
              <a:t>as shown below.</a:t>
            </a:r>
          </a:p>
          <a:p>
            <a:pPr>
              <a:buNone/>
            </a:pPr>
            <a:endParaRPr lang="en-IN" dirty="0"/>
          </a:p>
        </p:txBody>
      </p:sp>
      <p:pic>
        <p:nvPicPr>
          <p:cNvPr id="6" name="Picture 5"/>
          <p:cNvPicPr/>
          <p:nvPr/>
        </p:nvPicPr>
        <p:blipFill>
          <a:blip r:embed="rId2" cstate="print"/>
          <a:srcRect t="8115" r="1480" b="5497"/>
          <a:stretch>
            <a:fillRect/>
          </a:stretch>
        </p:blipFill>
        <p:spPr bwMode="auto">
          <a:xfrm>
            <a:off x="0" y="1066800"/>
            <a:ext cx="9144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IN" sz="2000" dirty="0" smtClean="0"/>
              <a:t>Following are the details of the fields on editor page of the </a:t>
            </a:r>
            <a:r>
              <a:rPr lang="en-IN" sz="2000" b="1" dirty="0" smtClean="0"/>
              <a:t>Article  </a:t>
            </a:r>
            <a:r>
              <a:rPr lang="en-IN" sz="2000" dirty="0" smtClean="0"/>
              <a:t>.</a:t>
            </a:r>
          </a:p>
          <a:p>
            <a:pPr>
              <a:buNone/>
            </a:pPr>
            <a:endParaRPr lang="en-IN" sz="2000" dirty="0" smtClean="0"/>
          </a:p>
          <a:p>
            <a:pPr>
              <a:buNone/>
            </a:pPr>
            <a:endParaRPr lang="en-IN" sz="2000" dirty="0" smtClean="0"/>
          </a:p>
          <a:p>
            <a:pPr lvl="0"/>
            <a:endParaRPr lang="en-IN" sz="2000" b="1" dirty="0" smtClean="0"/>
          </a:p>
          <a:p>
            <a:pPr lvl="0"/>
            <a:endParaRPr lang="en-IN" sz="2000" b="1" dirty="0" smtClean="0"/>
          </a:p>
          <a:p>
            <a:pPr lvl="0"/>
            <a:endParaRPr lang="en-IN" sz="2000" b="1" dirty="0" smtClean="0"/>
          </a:p>
          <a:p>
            <a:pPr lvl="0"/>
            <a:r>
              <a:rPr lang="en-IN" sz="2000" b="1" dirty="0" smtClean="0"/>
              <a:t>Title: </a:t>
            </a:r>
            <a:r>
              <a:rPr lang="en-IN" sz="2000" dirty="0" smtClean="0"/>
              <a:t>It is used to write the title of the article. This title gets displayed on the</a:t>
            </a:r>
            <a:r>
              <a:rPr lang="en-IN" sz="2000" b="1" dirty="0" smtClean="0"/>
              <a:t> </a:t>
            </a:r>
            <a:r>
              <a:rPr lang="en-IN" sz="2000" dirty="0" smtClean="0"/>
              <a:t>page. </a:t>
            </a:r>
          </a:p>
          <a:p>
            <a:pPr lvl="0"/>
            <a:r>
              <a:rPr lang="en-IN" sz="2000" b="1" dirty="0" smtClean="0"/>
              <a:t>Alias: </a:t>
            </a:r>
            <a:r>
              <a:rPr lang="en-IN" sz="2000" dirty="0" smtClean="0"/>
              <a:t>It is auto generated from the given title name. </a:t>
            </a:r>
          </a:p>
          <a:p>
            <a:pPr>
              <a:buNone/>
            </a:pPr>
            <a:r>
              <a:rPr lang="en-IN" sz="2000" b="1" u="sng" dirty="0" err="1" smtClean="0"/>
              <a:t>TinyMCE</a:t>
            </a:r>
            <a:r>
              <a:rPr lang="en-IN" sz="2000" b="1" u="sng" dirty="0" smtClean="0"/>
              <a:t> editor</a:t>
            </a:r>
          </a:p>
          <a:p>
            <a:pPr algn="just">
              <a:buNone/>
            </a:pPr>
            <a:r>
              <a:rPr lang="en-IN" sz="2000" dirty="0" smtClean="0"/>
              <a:t>It is a WYSIWYG Editor, which is similar to a word processor interface where</a:t>
            </a:r>
          </a:p>
          <a:p>
            <a:pPr algn="just">
              <a:buNone/>
            </a:pPr>
            <a:r>
              <a:rPr lang="en-IN" sz="2000" dirty="0" smtClean="0"/>
              <a:t>we can edit the contents of the article.</a:t>
            </a:r>
          </a:p>
          <a:p>
            <a:pPr>
              <a:buNone/>
            </a:pPr>
            <a:endParaRPr lang="en-IN" sz="2000" dirty="0" smtClean="0"/>
          </a:p>
          <a:p>
            <a:pPr>
              <a:buNone/>
            </a:pPr>
            <a:endParaRPr lang="en-IN" dirty="0"/>
          </a:p>
        </p:txBody>
      </p:sp>
      <p:pic>
        <p:nvPicPr>
          <p:cNvPr id="4" name="Picture 3"/>
          <p:cNvPicPr/>
          <p:nvPr/>
        </p:nvPicPr>
        <p:blipFill>
          <a:blip r:embed="rId2" cstate="print">
            <a:extLst>
              <a:ext uri="{28A0092B-C50C-407E-A947-70E740481C1C}"/>
            </a:extLst>
          </a:blip>
          <a:srcRect/>
          <a:stretch>
            <a:fillRect/>
          </a:stretch>
        </p:blipFill>
        <p:spPr bwMode="auto">
          <a:xfrm>
            <a:off x="0" y="548680"/>
            <a:ext cx="9144000" cy="1152128"/>
          </a:xfrm>
          <a:prstGeom prst="rect">
            <a:avLst/>
          </a:prstGeom>
          <a:noFill/>
        </p:spPr>
      </p:pic>
      <p:pic>
        <p:nvPicPr>
          <p:cNvPr id="6" name="Picture 5"/>
          <p:cNvPicPr/>
          <p:nvPr/>
        </p:nvPicPr>
        <p:blipFill>
          <a:blip r:embed="rId3" cstate="print"/>
          <a:srcRect t="39267" r="25990" b="47120"/>
          <a:stretch>
            <a:fillRect/>
          </a:stretch>
        </p:blipFill>
        <p:spPr bwMode="auto">
          <a:xfrm>
            <a:off x="0" y="4495800"/>
            <a:ext cx="9144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32500" lnSpcReduction="20000"/>
          </a:bodyPr>
          <a:lstStyle/>
          <a:p>
            <a:pPr>
              <a:buNone/>
            </a:pPr>
            <a:endParaRPr lang="en-IN" sz="6200" b="1" dirty="0" smtClean="0"/>
          </a:p>
          <a:p>
            <a:pPr>
              <a:buNone/>
            </a:pPr>
            <a:r>
              <a:rPr lang="en-IN" sz="6200" b="1" dirty="0" smtClean="0"/>
              <a:t>First Row: </a:t>
            </a:r>
            <a:r>
              <a:rPr lang="en-IN" sz="6200" dirty="0" smtClean="0"/>
              <a:t>They appear on the top of the Editor page and contains a group of 	     related</a:t>
            </a:r>
            <a:r>
              <a:rPr lang="en-IN" sz="6200" b="1" dirty="0" smtClean="0"/>
              <a:t> </a:t>
            </a:r>
            <a:r>
              <a:rPr lang="en-IN" sz="6200" dirty="0" smtClean="0"/>
              <a:t>commands:</a:t>
            </a:r>
          </a:p>
          <a:p>
            <a:pPr lvl="0"/>
            <a:r>
              <a:rPr lang="en-IN" sz="6200" b="1" dirty="0" smtClean="0"/>
              <a:t>Edit: </a:t>
            </a:r>
            <a:r>
              <a:rPr lang="en-IN" sz="6200" dirty="0" smtClean="0"/>
              <a:t>Undo, Redo and Cut, Copy, Paste, Select all. </a:t>
            </a:r>
          </a:p>
          <a:p>
            <a:pPr lvl="0"/>
            <a:r>
              <a:rPr lang="en-IN" sz="6200" b="1" dirty="0" smtClean="0"/>
              <a:t>Insert: </a:t>
            </a:r>
            <a:r>
              <a:rPr lang="en-IN" sz="6200" dirty="0" smtClean="0"/>
              <a:t>Insert image, Insert link, Horizontal line, Special Character. </a:t>
            </a:r>
          </a:p>
          <a:p>
            <a:pPr lvl="0"/>
            <a:r>
              <a:rPr lang="en-IN" sz="6200" b="1" dirty="0" smtClean="0"/>
              <a:t>View: </a:t>
            </a:r>
            <a:r>
              <a:rPr lang="en-IN" sz="6200" dirty="0" smtClean="0"/>
              <a:t>Visual Aids. </a:t>
            </a:r>
          </a:p>
          <a:p>
            <a:pPr lvl="0"/>
            <a:r>
              <a:rPr lang="en-IN" sz="6200" b="1" dirty="0" smtClean="0"/>
              <a:t>Format: </a:t>
            </a:r>
            <a:r>
              <a:rPr lang="en-IN" sz="6200" dirty="0" smtClean="0"/>
              <a:t>Bold, italic, underline and various formats are available in this group. </a:t>
            </a:r>
          </a:p>
          <a:p>
            <a:pPr lvl="0"/>
            <a:r>
              <a:rPr lang="en-IN" sz="6200" b="1" dirty="0" smtClean="0"/>
              <a:t>Table: </a:t>
            </a:r>
            <a:r>
              <a:rPr lang="en-IN" sz="6200" dirty="0" smtClean="0"/>
              <a:t>It is used to display the table format in the article by using rows and</a:t>
            </a:r>
            <a:r>
              <a:rPr lang="en-IN" sz="6200" b="1" dirty="0" smtClean="0"/>
              <a:t> </a:t>
            </a:r>
            <a:r>
              <a:rPr lang="en-IN" sz="6200" dirty="0" smtClean="0"/>
              <a:t>columns. </a:t>
            </a:r>
          </a:p>
          <a:p>
            <a:pPr lvl="0"/>
            <a:r>
              <a:rPr lang="en-IN" sz="6200" b="1" dirty="0" smtClean="0"/>
              <a:t>Tools: </a:t>
            </a:r>
            <a:r>
              <a:rPr lang="en-IN" sz="6200" dirty="0" smtClean="0"/>
              <a:t>It displays the source code of your article in html format and the code will</a:t>
            </a:r>
            <a:r>
              <a:rPr lang="en-IN" sz="6200" b="1" dirty="0" smtClean="0"/>
              <a:t> </a:t>
            </a:r>
            <a:r>
              <a:rPr lang="en-IN" sz="6200" dirty="0" smtClean="0"/>
              <a:t>be displayed in a new popup window.</a:t>
            </a:r>
          </a:p>
          <a:p>
            <a:pPr>
              <a:buNone/>
            </a:pPr>
            <a:endParaRPr lang="en-IN" sz="6200" dirty="0" smtClean="0"/>
          </a:p>
          <a:p>
            <a:pPr>
              <a:buNone/>
            </a:pPr>
            <a:r>
              <a:rPr lang="en-IN" sz="6200" b="1" dirty="0" smtClean="0"/>
              <a:t>Second Row: </a:t>
            </a:r>
            <a:r>
              <a:rPr lang="en-IN" sz="6200" dirty="0" smtClean="0"/>
              <a:t>In this row, we can see that there are 4 buttons present: </a:t>
            </a:r>
          </a:p>
          <a:p>
            <a:pPr lvl="0"/>
            <a:r>
              <a:rPr lang="en-IN" sz="6200" dirty="0" smtClean="0"/>
              <a:t>The first button is used to make font bold, italic, underlined and strikethrough. </a:t>
            </a:r>
          </a:p>
          <a:p>
            <a:pPr lvl="0"/>
            <a:r>
              <a:rPr lang="en-IN" sz="6200" dirty="0" smtClean="0"/>
              <a:t>The second button is used to do the alignment of the content i.e. left, </a:t>
            </a:r>
            <a:r>
              <a:rPr lang="en-IN" sz="6200" dirty="0" err="1" smtClean="0"/>
              <a:t>center</a:t>
            </a:r>
            <a:r>
              <a:rPr lang="en-IN" sz="6200" dirty="0" smtClean="0"/>
              <a:t>, right and full. </a:t>
            </a:r>
          </a:p>
          <a:p>
            <a:pPr lvl="0"/>
            <a:r>
              <a:rPr lang="en-IN" sz="6200" dirty="0" smtClean="0"/>
              <a:t>The third button is used to select pre-defined format for the text i.e. paragraph, heading, text or pre. </a:t>
            </a:r>
          </a:p>
          <a:p>
            <a:pPr lvl="0"/>
            <a:r>
              <a:rPr lang="en-IN" sz="6200" dirty="0" smtClean="0"/>
              <a:t>The fourth button is used to display the list format either by using bullet or numbers. </a:t>
            </a:r>
          </a:p>
          <a:p>
            <a:pPr lvl="0"/>
            <a:endParaRPr lang="en-IN" sz="6200"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00800"/>
          </a:xfrm>
        </p:spPr>
        <p:txBody>
          <a:bodyPr>
            <a:normAutofit/>
          </a:bodyPr>
          <a:lstStyle/>
          <a:p>
            <a:pPr>
              <a:buNone/>
            </a:pPr>
            <a:endParaRPr lang="en-IN" sz="2200" b="1" dirty="0" smtClean="0"/>
          </a:p>
          <a:p>
            <a:pPr>
              <a:buNone/>
            </a:pPr>
            <a:r>
              <a:rPr lang="en-IN" sz="2200" b="1" dirty="0" smtClean="0"/>
              <a:t>Third Row:</a:t>
            </a:r>
            <a:r>
              <a:rPr lang="en-IN" sz="2200" dirty="0" smtClean="0"/>
              <a:t> </a:t>
            </a:r>
          </a:p>
          <a:p>
            <a:pPr lvl="0"/>
            <a:r>
              <a:rPr lang="en-IN" sz="2000" dirty="0" smtClean="0"/>
              <a:t>The first button is used for indentation of paragraphs or text, either indent to the left side or right side. </a:t>
            </a:r>
          </a:p>
          <a:p>
            <a:pPr lvl="0"/>
            <a:r>
              <a:rPr lang="en-IN" sz="2000" dirty="0" smtClean="0"/>
              <a:t>The second button is used to undo or redo the content. </a:t>
            </a:r>
          </a:p>
          <a:p>
            <a:pPr lvl="0"/>
            <a:r>
              <a:rPr lang="en-IN" sz="2000" dirty="0" smtClean="0"/>
              <a:t>The third button is used to insert or remove the link, insert images and display the source code of your article in html format. </a:t>
            </a:r>
          </a:p>
          <a:p>
            <a:pPr lvl="0"/>
            <a:r>
              <a:rPr lang="en-IN" sz="2000" dirty="0" smtClean="0"/>
              <a:t>The fourth button is used to add a horizontal line and add tables by using a dropdown option.</a:t>
            </a:r>
          </a:p>
          <a:p>
            <a:pPr lvl="0"/>
            <a:r>
              <a:rPr lang="en-IN" sz="2000" dirty="0" smtClean="0"/>
              <a:t>The fifth button is used to superscript and subscript the text. </a:t>
            </a:r>
          </a:p>
          <a:p>
            <a:pPr lvl="0"/>
            <a:r>
              <a:rPr lang="en-IN" sz="2000" dirty="0" smtClean="0"/>
              <a:t>The sixth button is used to insert the special character in the text.</a:t>
            </a:r>
          </a:p>
          <a:p>
            <a:pPr>
              <a:buNone/>
            </a:pPr>
            <a:endParaRPr lang="en-IN" sz="2400" b="1" u="sng" dirty="0" smtClean="0"/>
          </a:p>
          <a:p>
            <a:pPr>
              <a:buNone/>
            </a:pPr>
            <a:r>
              <a:rPr lang="en-IN" sz="2200" b="1" u="sng" dirty="0" smtClean="0"/>
              <a:t>Details</a:t>
            </a:r>
            <a:endParaRPr lang="en-IN" sz="2200" u="sng" dirty="0" smtClean="0"/>
          </a:p>
          <a:p>
            <a:pPr>
              <a:buNone/>
            </a:pPr>
            <a:r>
              <a:rPr lang="en-IN" sz="2000" b="1" dirty="0" smtClean="0"/>
              <a:t>Category: </a:t>
            </a:r>
            <a:r>
              <a:rPr lang="en-IN" sz="2000" dirty="0" smtClean="0"/>
              <a:t>It is used to select the category for your article.</a:t>
            </a:r>
          </a:p>
          <a:p>
            <a:pPr>
              <a:buNone/>
            </a:pPr>
            <a:r>
              <a:rPr lang="en-IN" sz="2000" b="1" dirty="0" smtClean="0"/>
              <a:t>Tags: </a:t>
            </a:r>
            <a:r>
              <a:rPr lang="en-IN" sz="2000" dirty="0" smtClean="0"/>
              <a:t>It is used to display the tags on the front-end page.</a:t>
            </a:r>
          </a:p>
          <a:p>
            <a:pPr>
              <a:buNone/>
            </a:pPr>
            <a:endParaRPr lang="en-IN" sz="2000" dirty="0" smtClean="0"/>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503</Words>
  <Application>Microsoft Office PowerPoint</Application>
  <PresentationFormat>On-screen Show (4:3)</PresentationFormat>
  <Paragraphs>133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ARTICLE</vt:lpstr>
      <vt:lpstr>ADDING CONTENT</vt:lpstr>
      <vt:lpstr>Slide 5</vt:lpstr>
      <vt:lpstr>Slide 6</vt:lpstr>
      <vt:lpstr>Slide 7</vt:lpstr>
      <vt:lpstr>Slide 8</vt:lpstr>
      <vt:lpstr>Slide 9</vt:lpstr>
      <vt:lpstr>Slide 10</vt:lpstr>
      <vt:lpstr>Slide 11</vt:lpstr>
      <vt:lpstr>Slide 12</vt:lpstr>
      <vt:lpstr>Slide 13</vt:lpstr>
      <vt:lpstr>Slide 14</vt:lpstr>
      <vt:lpstr>FORMATTING CONTENT</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CONTENT</dc:title>
  <dc:creator>stc</dc:creator>
  <cp:lastModifiedBy>Knowgate.user11</cp:lastModifiedBy>
  <cp:revision>36</cp:revision>
  <dcterms:created xsi:type="dcterms:W3CDTF">2017-02-22T10:01:44Z</dcterms:created>
  <dcterms:modified xsi:type="dcterms:W3CDTF">2018-07-20T06:59:04Z</dcterms:modified>
</cp:coreProperties>
</file>