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77" r:id="rId4"/>
    <p:sldId id="260" r:id="rId5"/>
    <p:sldId id="261" r:id="rId6"/>
    <p:sldId id="262" r:id="rId7"/>
    <p:sldId id="263" r:id="rId8"/>
    <p:sldId id="264" r:id="rId9"/>
    <p:sldId id="265" r:id="rId10"/>
    <p:sldId id="266" r:id="rId11"/>
    <p:sldId id="278" r:id="rId12"/>
    <p:sldId id="281" r:id="rId13"/>
    <p:sldId id="267" r:id="rId14"/>
    <p:sldId id="268" r:id="rId15"/>
    <p:sldId id="269" r:id="rId16"/>
    <p:sldId id="270" r:id="rId17"/>
    <p:sldId id="271" r:id="rId18"/>
    <p:sldId id="272" r:id="rId19"/>
    <p:sldId id="273" r:id="rId20"/>
    <p:sldId id="279" r:id="rId21"/>
    <p:sldId id="280" r:id="rId22"/>
    <p:sldId id="274" r:id="rId23"/>
    <p:sldId id="276" r:id="rId24"/>
    <p:sldId id="275"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811810-E6D2-4FD3-B9D3-48801DD3D814}" type="datetimeFigureOut">
              <a:rPr lang="en-US" smtClean="0"/>
              <a:pPr/>
              <a:t>7/20/2018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51A3A-82E8-446C-B523-534186A1A63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811810-E6D2-4FD3-B9D3-48801DD3D814}" type="datetimeFigureOut">
              <a:rPr lang="en-US" smtClean="0"/>
              <a:pPr/>
              <a:t>7/20/2018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51A3A-82E8-446C-B523-534186A1A63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811810-E6D2-4FD3-B9D3-48801DD3D814}" type="datetimeFigureOut">
              <a:rPr lang="en-US" smtClean="0"/>
              <a:pPr/>
              <a:t>7/20/2018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51A3A-82E8-446C-B523-534186A1A63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811810-E6D2-4FD3-B9D3-48801DD3D814}" type="datetimeFigureOut">
              <a:rPr lang="en-US" smtClean="0"/>
              <a:pPr/>
              <a:t>7/20/2018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51A3A-82E8-446C-B523-534186A1A63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811810-E6D2-4FD3-B9D3-48801DD3D814}" type="datetimeFigureOut">
              <a:rPr lang="en-US" smtClean="0"/>
              <a:pPr/>
              <a:t>7/20/2018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51A3A-82E8-446C-B523-534186A1A63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811810-E6D2-4FD3-B9D3-48801DD3D814}" type="datetimeFigureOut">
              <a:rPr lang="en-US" smtClean="0"/>
              <a:pPr/>
              <a:t>7/20/2018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151A3A-82E8-446C-B523-534186A1A63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811810-E6D2-4FD3-B9D3-48801DD3D814}" type="datetimeFigureOut">
              <a:rPr lang="en-US" smtClean="0"/>
              <a:pPr/>
              <a:t>7/20/2018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151A3A-82E8-446C-B523-534186A1A63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811810-E6D2-4FD3-B9D3-48801DD3D814}" type="datetimeFigureOut">
              <a:rPr lang="en-US" smtClean="0"/>
              <a:pPr/>
              <a:t>7/20/2018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151A3A-82E8-446C-B523-534186A1A63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811810-E6D2-4FD3-B9D3-48801DD3D814}" type="datetimeFigureOut">
              <a:rPr lang="en-US" smtClean="0"/>
              <a:pPr/>
              <a:t>7/20/2018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151A3A-82E8-446C-B523-534186A1A63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811810-E6D2-4FD3-B9D3-48801DD3D814}" type="datetimeFigureOut">
              <a:rPr lang="en-US" smtClean="0"/>
              <a:pPr/>
              <a:t>7/20/2018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151A3A-82E8-446C-B523-534186A1A63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811810-E6D2-4FD3-B9D3-48801DD3D814}" type="datetimeFigureOut">
              <a:rPr lang="en-US" smtClean="0"/>
              <a:pPr/>
              <a:t>7/20/2018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151A3A-82E8-446C-B523-534186A1A63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811810-E6D2-4FD3-B9D3-48801DD3D814}" type="datetimeFigureOut">
              <a:rPr lang="en-US" smtClean="0"/>
              <a:pPr/>
              <a:t>7/20/2018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151A3A-82E8-446C-B523-534186A1A63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0034" y="3071810"/>
            <a:ext cx="8072494" cy="3286148"/>
          </a:xfrm>
        </p:spPr>
        <p:txBody>
          <a:bodyPr/>
          <a:lstStyle/>
          <a:p>
            <a:r>
              <a:rPr lang="en-US" b="1" dirty="0">
                <a:solidFill>
                  <a:srgbClr val="002060"/>
                </a:solidFill>
              </a:rPr>
              <a:t>CONTENT MANAGEMENT </a:t>
            </a:r>
            <a:r>
              <a:rPr lang="en-US" b="1" dirty="0" smtClean="0">
                <a:solidFill>
                  <a:srgbClr val="002060"/>
                </a:solidFill>
              </a:rPr>
              <a:t>SYSTEM</a:t>
            </a:r>
          </a:p>
          <a:p>
            <a:r>
              <a:rPr lang="en-US" dirty="0" smtClean="0">
                <a:solidFill>
                  <a:srgbClr val="00B050"/>
                </a:solidFill>
                <a:effectLst>
                  <a:outerShdw blurRad="38100" dist="38100" dir="2700000" algn="tl">
                    <a:srgbClr val="C0C0C0"/>
                  </a:outerShdw>
                </a:effectLst>
                <a:ea typeface="굴림" pitchFamily="32" charset="-127"/>
              </a:rPr>
              <a:t>Presented by</a:t>
            </a:r>
            <a:r>
              <a:rPr lang="en-US" b="1" dirty="0" smtClean="0">
                <a:solidFill>
                  <a:srgbClr val="00B050"/>
                </a:solidFill>
                <a:effectLst>
                  <a:outerShdw blurRad="38100" dist="38100" dir="2700000" algn="tl">
                    <a:srgbClr val="C0C0C0"/>
                  </a:outerShdw>
                </a:effectLst>
                <a:ea typeface="굴림" pitchFamily="32" charset="-127"/>
              </a:rPr>
              <a:t>: </a:t>
            </a:r>
          </a:p>
          <a:p>
            <a:r>
              <a:rPr lang="en-US" b="1" dirty="0" err="1" smtClean="0">
                <a:solidFill>
                  <a:srgbClr val="00B050"/>
                </a:solidFill>
                <a:effectLst>
                  <a:outerShdw blurRad="38100" dist="38100" dir="2700000" algn="tl">
                    <a:srgbClr val="C0C0C0"/>
                  </a:outerShdw>
                </a:effectLst>
                <a:ea typeface="굴림" pitchFamily="32" charset="-127"/>
              </a:rPr>
              <a:t>Mukesh</a:t>
            </a:r>
            <a:r>
              <a:rPr lang="en-US" b="1" dirty="0" smtClean="0">
                <a:solidFill>
                  <a:srgbClr val="00B050"/>
                </a:solidFill>
                <a:effectLst>
                  <a:outerShdw blurRad="38100" dist="38100" dir="2700000" algn="tl">
                    <a:srgbClr val="C0C0C0"/>
                  </a:outerShdw>
                </a:effectLst>
                <a:ea typeface="굴림" pitchFamily="32" charset="-127"/>
              </a:rPr>
              <a:t> A. </a:t>
            </a:r>
            <a:r>
              <a:rPr lang="en-US" b="1" dirty="0" err="1" smtClean="0">
                <a:solidFill>
                  <a:srgbClr val="00B050"/>
                </a:solidFill>
                <a:effectLst>
                  <a:outerShdw blurRad="38100" dist="38100" dir="2700000" algn="tl">
                    <a:srgbClr val="C0C0C0"/>
                  </a:outerShdw>
                </a:effectLst>
                <a:ea typeface="굴림" pitchFamily="32" charset="-127"/>
              </a:rPr>
              <a:t>Pund</a:t>
            </a:r>
            <a:endParaRPr lang="en-US" b="1" dirty="0" smtClean="0">
              <a:solidFill>
                <a:srgbClr val="00B050"/>
              </a:solidFill>
              <a:effectLst>
                <a:outerShdw blurRad="38100" dist="38100" dir="2700000" algn="tl">
                  <a:srgbClr val="C0C0C0"/>
                </a:outerShdw>
              </a:effectLst>
              <a:ea typeface="굴림" pitchFamily="32" charset="-127"/>
            </a:endParaRPr>
          </a:p>
          <a:p>
            <a:r>
              <a:rPr lang="en-US" b="1" smtClean="0">
                <a:solidFill>
                  <a:srgbClr val="00B050"/>
                </a:solidFill>
                <a:effectLst>
                  <a:outerShdw blurRad="38100" dist="38100" dir="2700000" algn="tl">
                    <a:srgbClr val="C0C0C0"/>
                  </a:outerShdw>
                </a:effectLst>
                <a:ea typeface="굴림" pitchFamily="32" charset="-127"/>
              </a:rPr>
              <a:t>Sr. Principal </a:t>
            </a:r>
            <a:r>
              <a:rPr lang="en-US" b="1" dirty="0" smtClean="0">
                <a:solidFill>
                  <a:srgbClr val="00B050"/>
                </a:solidFill>
                <a:effectLst>
                  <a:outerShdw blurRad="38100" dist="38100" dir="2700000" algn="tl">
                    <a:srgbClr val="C0C0C0"/>
                  </a:outerShdw>
                </a:effectLst>
                <a:ea typeface="굴림" pitchFamily="32" charset="-127"/>
              </a:rPr>
              <a:t>Scientist</a:t>
            </a:r>
          </a:p>
          <a:p>
            <a:r>
              <a:rPr lang="en-US" b="1" dirty="0" smtClean="0">
                <a:solidFill>
                  <a:srgbClr val="00B050"/>
                </a:solidFill>
                <a:effectLst>
                  <a:outerShdw blurRad="38100" dist="38100" dir="2700000" algn="tl">
                    <a:srgbClr val="C0C0C0"/>
                  </a:outerShdw>
                </a:effectLst>
                <a:ea typeface="굴림" pitchFamily="32" charset="-127"/>
              </a:rPr>
              <a:t>CSIR-NISCAIR, New Delhi</a:t>
            </a:r>
          </a:p>
          <a:p>
            <a:endParaRPr lang="en-US" b="1" dirty="0">
              <a:solidFill>
                <a:srgbClr val="002060"/>
              </a:solidFill>
            </a:endParaRPr>
          </a:p>
          <a:p>
            <a:endParaRPr lang="en-US" b="1" dirty="0">
              <a:solidFill>
                <a:srgbClr val="00B050"/>
              </a:solidFill>
              <a:effectLst>
                <a:outerShdw blurRad="38100" dist="38100" dir="2700000" algn="tl">
                  <a:srgbClr val="C0C0C0"/>
                </a:outerShdw>
              </a:effectLst>
              <a:ea typeface="굴림" pitchFamily="32" charset="-127"/>
            </a:endParaRPr>
          </a:p>
        </p:txBody>
      </p:sp>
      <p:pic>
        <p:nvPicPr>
          <p:cNvPr id="4" name="Picture Placeholder 20" descr="joomla-logo.jpg"/>
          <p:cNvPicPr>
            <a:picLocks noGrp="1" noChangeAspect="1"/>
          </p:cNvPicPr>
          <p:nvPr>
            <p:ph type="pic" idx="1"/>
          </p:nvPr>
        </p:nvPicPr>
        <p:blipFill>
          <a:blip r:embed="rId2" cstate="print"/>
          <a:srcRect t="12500" b="12500"/>
          <a:stretch>
            <a:fillRect/>
          </a:stretch>
        </p:blipFill>
        <p:spPr>
          <a:xfrm>
            <a:off x="1785918" y="642918"/>
            <a:ext cx="5486400" cy="2362200"/>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858000"/>
          </a:xfrm>
        </p:spPr>
        <p:txBody>
          <a:bodyPr>
            <a:normAutofit/>
          </a:bodyPr>
          <a:lstStyle/>
          <a:p>
            <a:pPr>
              <a:buNone/>
            </a:pPr>
            <a:r>
              <a:rPr lang="en-IN" sz="2000" b="1" dirty="0" smtClean="0"/>
              <a:t>Step (7): </a:t>
            </a:r>
            <a:r>
              <a:rPr lang="en-IN" sz="2000" dirty="0" smtClean="0"/>
              <a:t>Click on the</a:t>
            </a:r>
            <a:r>
              <a:rPr lang="en-IN" sz="2000" b="1" dirty="0" smtClean="0"/>
              <a:t> Discussion </a:t>
            </a:r>
            <a:r>
              <a:rPr lang="en-IN" sz="2000" dirty="0" smtClean="0"/>
              <a:t>and choose the</a:t>
            </a:r>
            <a:r>
              <a:rPr lang="en-IN" sz="2000" b="1" dirty="0" smtClean="0"/>
              <a:t> Discussion </a:t>
            </a:r>
            <a:r>
              <a:rPr lang="en-IN" sz="2000" i="1" dirty="0" err="1" smtClean="0"/>
              <a:t>discussion</a:t>
            </a:r>
            <a:r>
              <a:rPr lang="en-IN" sz="2000" i="1" dirty="0" smtClean="0"/>
              <a:t> index 	views</a:t>
            </a:r>
            <a:r>
              <a:rPr lang="en-IN" sz="2000" dirty="0" smtClean="0"/>
              <a:t>.</a:t>
            </a:r>
          </a:p>
          <a:p>
            <a:pPr>
              <a:buNone/>
            </a:pPr>
            <a:endParaRPr lang="en-IN" sz="2000" dirty="0" smtClean="0"/>
          </a:p>
          <a:p>
            <a:pPr>
              <a:buNone/>
            </a:pPr>
            <a:endParaRPr lang="en-IN" sz="2000" dirty="0" smtClean="0"/>
          </a:p>
          <a:p>
            <a:pPr>
              <a:buNone/>
            </a:pPr>
            <a:endParaRPr lang="en-IN" sz="2000" dirty="0" smtClean="0"/>
          </a:p>
          <a:p>
            <a:pPr>
              <a:buNone/>
            </a:pPr>
            <a:endParaRPr lang="en-IN" sz="2000" dirty="0" smtClean="0"/>
          </a:p>
          <a:p>
            <a:pPr>
              <a:buNone/>
            </a:pPr>
            <a:endParaRPr lang="en-IN" sz="2000" dirty="0" smtClean="0"/>
          </a:p>
          <a:p>
            <a:pPr>
              <a:buNone/>
            </a:pPr>
            <a:endParaRPr lang="en-IN" sz="2000" dirty="0" smtClean="0"/>
          </a:p>
          <a:p>
            <a:pPr>
              <a:buNone/>
            </a:pPr>
            <a:endParaRPr lang="en-IN" sz="2000" dirty="0" smtClean="0"/>
          </a:p>
          <a:p>
            <a:pPr>
              <a:buNone/>
            </a:pPr>
            <a:endParaRPr lang="en-IN" sz="2000" dirty="0" smtClean="0"/>
          </a:p>
          <a:p>
            <a:pPr>
              <a:buNone/>
            </a:pPr>
            <a:endParaRPr lang="en-IN" sz="2000" dirty="0" smtClean="0"/>
          </a:p>
          <a:p>
            <a:pPr>
              <a:buNone/>
            </a:pPr>
            <a:r>
              <a:rPr lang="en-IN" sz="2400" b="1" u="sng" dirty="0" smtClean="0"/>
              <a:t>Toolbar</a:t>
            </a:r>
            <a:r>
              <a:rPr lang="en-IN" sz="2000" dirty="0" smtClean="0"/>
              <a:t> </a:t>
            </a:r>
          </a:p>
          <a:p>
            <a:pPr>
              <a:buNone/>
            </a:pPr>
            <a:r>
              <a:rPr lang="en-IN" sz="2000" dirty="0" smtClean="0"/>
              <a:t>Given below are few details about the toolbars present in Forum. </a:t>
            </a:r>
          </a:p>
          <a:p>
            <a:pPr lvl="1">
              <a:buFont typeface="Arial" pitchFamily="34" charset="0"/>
              <a:buChar char="•"/>
            </a:pPr>
            <a:r>
              <a:rPr lang="en-IN" sz="2000" b="1" dirty="0" smtClean="0"/>
              <a:t>Save: </a:t>
            </a:r>
            <a:r>
              <a:rPr lang="en-IN" sz="2000" dirty="0" smtClean="0"/>
              <a:t>Saves your forums. </a:t>
            </a:r>
          </a:p>
          <a:p>
            <a:pPr lvl="1">
              <a:buFont typeface="Arial" pitchFamily="34" charset="0"/>
              <a:buChar char="•"/>
            </a:pPr>
            <a:r>
              <a:rPr lang="en-IN" sz="2000" b="1" dirty="0" smtClean="0"/>
              <a:t>Save &amp; Close: </a:t>
            </a:r>
            <a:r>
              <a:rPr lang="en-IN" sz="2000" dirty="0" smtClean="0"/>
              <a:t>Saves the forums and closes the current screen. </a:t>
            </a:r>
          </a:p>
          <a:p>
            <a:pPr lvl="1">
              <a:buFont typeface="Arial" pitchFamily="34" charset="0"/>
              <a:buChar char="•"/>
            </a:pPr>
            <a:r>
              <a:rPr lang="en-IN" sz="2000" b="1" dirty="0" smtClean="0"/>
              <a:t>Save &amp; New: </a:t>
            </a:r>
            <a:r>
              <a:rPr lang="en-IN" sz="2000" dirty="0" smtClean="0"/>
              <a:t>Saves the forums and opens a new create forum screen.</a:t>
            </a:r>
          </a:p>
          <a:p>
            <a:pPr lvl="1">
              <a:buFont typeface="Arial" pitchFamily="34" charset="0"/>
              <a:buChar char="•"/>
            </a:pPr>
            <a:r>
              <a:rPr lang="en-IN" sz="2000" b="1" dirty="0" smtClean="0"/>
              <a:t>Cancel: </a:t>
            </a:r>
            <a:r>
              <a:rPr lang="en-IN" sz="2000" dirty="0" smtClean="0"/>
              <a:t>Cancels the created forums in </a:t>
            </a:r>
            <a:r>
              <a:rPr lang="en-IN" sz="2000" dirty="0" err="1" smtClean="0"/>
              <a:t>Joomla</a:t>
            </a:r>
            <a:r>
              <a:rPr lang="en-IN" sz="2000" dirty="0" smtClean="0"/>
              <a:t>.</a:t>
            </a:r>
          </a:p>
          <a:p>
            <a:pPr>
              <a:buNone/>
            </a:pPr>
            <a:endParaRPr lang="en-IN" sz="2000" dirty="0" smtClean="0"/>
          </a:p>
          <a:p>
            <a:pPr>
              <a:buNone/>
            </a:pPr>
            <a:endParaRPr lang="en-IN" dirty="0"/>
          </a:p>
        </p:txBody>
      </p:sp>
      <p:pic>
        <p:nvPicPr>
          <p:cNvPr id="4" name="Picture 3"/>
          <p:cNvPicPr/>
          <p:nvPr/>
        </p:nvPicPr>
        <p:blipFill>
          <a:blip r:embed="rId2" cstate="print">
            <a:extLst>
              <a:ext uri="{28A0092B-C50C-407E-A947-70E740481C1C}"/>
            </a:extLst>
          </a:blip>
          <a:srcRect t="7296"/>
          <a:stretch>
            <a:fillRect/>
          </a:stretch>
        </p:blipFill>
        <p:spPr bwMode="auto">
          <a:xfrm>
            <a:off x="0" y="990600"/>
            <a:ext cx="9144000" cy="287044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endParaRPr lang="en-IN" sz="2000" dirty="0" smtClean="0"/>
          </a:p>
          <a:p>
            <a:pPr>
              <a:buNone/>
            </a:pPr>
            <a:endParaRPr lang="en-IN" sz="2000" dirty="0" smtClean="0"/>
          </a:p>
          <a:p>
            <a:pPr>
              <a:buNone/>
            </a:pPr>
            <a:r>
              <a:rPr lang="en-IN" sz="2000" dirty="0" smtClean="0"/>
              <a:t>	The Web Links allows you to add, edit and remove links to other web sites on your </a:t>
            </a:r>
            <a:r>
              <a:rPr lang="en-IN" sz="2000" dirty="0" err="1" smtClean="0"/>
              <a:t>Joomla</a:t>
            </a:r>
            <a:r>
              <a:rPr lang="en-IN" sz="2000" dirty="0" smtClean="0"/>
              <a:t>! web site, and organize them into categories. You can then display these links on your site, and optionally let visitors add new links.</a:t>
            </a:r>
          </a:p>
          <a:p>
            <a:pPr>
              <a:buNone/>
            </a:pPr>
            <a:endParaRPr lang="en-IN" sz="2000" dirty="0" smtClean="0"/>
          </a:p>
          <a:p>
            <a:pPr>
              <a:buFont typeface="Wingdings" pitchFamily="2" charset="2"/>
              <a:buChar char="v"/>
            </a:pPr>
            <a:r>
              <a:rPr lang="en-IN" sz="2000" dirty="0" smtClean="0"/>
              <a:t>The </a:t>
            </a:r>
            <a:r>
              <a:rPr lang="en-IN" sz="2000" dirty="0" err="1" smtClean="0"/>
              <a:t>Weblink</a:t>
            </a:r>
            <a:r>
              <a:rPr lang="en-IN" sz="2000" dirty="0" smtClean="0"/>
              <a:t> Component was already decoupled for </a:t>
            </a:r>
            <a:r>
              <a:rPr lang="en-IN" sz="2000" dirty="0" err="1" smtClean="0"/>
              <a:t>Joomla</a:t>
            </a:r>
            <a:r>
              <a:rPr lang="en-IN" sz="2000" dirty="0" smtClean="0"/>
              <a:t> Core in v3.4.0.</a:t>
            </a:r>
            <a:br>
              <a:rPr lang="en-IN" sz="2000" dirty="0" smtClean="0"/>
            </a:br>
            <a:r>
              <a:rPr lang="en-IN" sz="2000" dirty="0" smtClean="0"/>
              <a:t>You can reinstall it if you like. You find it on:           </a:t>
            </a:r>
            <a:r>
              <a:rPr lang="en-IN" sz="2000" dirty="0" smtClean="0">
                <a:solidFill>
                  <a:schemeClr val="accent2">
                    <a:lumMod val="75000"/>
                  </a:schemeClr>
                </a:solidFill>
              </a:rPr>
              <a:t>https://extensions.joomla.org/category/official-extensions/</a:t>
            </a:r>
            <a:endParaRPr lang="en-IN" sz="2000" dirty="0">
              <a:solidFill>
                <a:schemeClr val="accent2">
                  <a:lumMod val="75000"/>
                </a:schemeClr>
              </a:solidFill>
            </a:endParaRPr>
          </a:p>
        </p:txBody>
      </p:sp>
      <p:sp>
        <p:nvSpPr>
          <p:cNvPr id="4" name="Title 7"/>
          <p:cNvSpPr>
            <a:spLocks noGrp="1"/>
          </p:cNvSpPr>
          <p:nvPr>
            <p:ph type="title"/>
          </p:nvPr>
        </p:nvSpPr>
        <p:spPr>
          <a:xfrm>
            <a:off x="251520" y="0"/>
            <a:ext cx="8679600" cy="18576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IN" sz="4000" b="1" dirty="0" smtClean="0"/>
              <a:t>WEB LINKS</a:t>
            </a:r>
            <a:endParaRPr lang="en-IN" sz="4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609600" y="2667000"/>
            <a:ext cx="8229600" cy="3966872"/>
          </a:xfrm>
          <a:prstGeom prst="rect">
            <a:avLst/>
          </a:prstGeom>
          <a:noFill/>
          <a:ln w="9525">
            <a:noFill/>
            <a:miter lim="800000"/>
            <a:headEnd/>
            <a:tailEnd/>
          </a:ln>
        </p:spPr>
      </p:pic>
      <p:sp>
        <p:nvSpPr>
          <p:cNvPr id="5" name="TextBox 4"/>
          <p:cNvSpPr txBox="1"/>
          <p:nvPr/>
        </p:nvSpPr>
        <p:spPr>
          <a:xfrm>
            <a:off x="228600" y="152400"/>
            <a:ext cx="8534400" cy="2585323"/>
          </a:xfrm>
          <a:prstGeom prst="rect">
            <a:avLst/>
          </a:prstGeom>
          <a:noFill/>
        </p:spPr>
        <p:txBody>
          <a:bodyPr wrap="square" rtlCol="0">
            <a:spAutoFit/>
          </a:bodyPr>
          <a:lstStyle/>
          <a:p>
            <a:pPr algn="just">
              <a:buNone/>
            </a:pPr>
            <a:r>
              <a:rPr lang="en-IN" sz="2000" b="1" dirty="0" smtClean="0"/>
              <a:t>Step(1):</a:t>
            </a:r>
            <a:r>
              <a:rPr lang="en-IN" sz="2000" dirty="0" smtClean="0"/>
              <a:t>To add a </a:t>
            </a:r>
            <a:r>
              <a:rPr lang="en-IN" sz="2000" dirty="0" err="1" smtClean="0"/>
              <a:t>Weblink</a:t>
            </a:r>
            <a:r>
              <a:rPr lang="en-IN" sz="2000" dirty="0" smtClean="0"/>
              <a:t> in your </a:t>
            </a:r>
            <a:r>
              <a:rPr lang="en-IN" sz="2000" dirty="0" err="1" smtClean="0"/>
              <a:t>Joomla</a:t>
            </a:r>
            <a:r>
              <a:rPr lang="en-IN" sz="2000" dirty="0" smtClean="0"/>
              <a:t> website, you have to download </a:t>
            </a:r>
            <a:r>
              <a:rPr lang="en-IN" sz="2000" dirty="0" err="1" smtClean="0"/>
              <a:t>weblink</a:t>
            </a:r>
            <a:r>
              <a:rPr lang="en-IN" sz="2000" dirty="0" smtClean="0"/>
              <a:t> 	extension first. and then install the extension via </a:t>
            </a:r>
            <a:r>
              <a:rPr lang="en-IN" sz="2000" b="1" dirty="0" smtClean="0"/>
              <a:t>Extension  &gt;Manage &gt; 	Install &gt; </a:t>
            </a:r>
            <a:r>
              <a:rPr lang="en-IN" sz="2000" dirty="0" smtClean="0"/>
              <a:t>from the </a:t>
            </a:r>
            <a:r>
              <a:rPr lang="en-IN" sz="2000" dirty="0" err="1" smtClean="0"/>
              <a:t>Joomla</a:t>
            </a:r>
            <a:r>
              <a:rPr lang="en-IN" sz="2000" dirty="0" smtClean="0"/>
              <a:t> Back-end. </a:t>
            </a:r>
          </a:p>
          <a:p>
            <a:pPr>
              <a:buNone/>
            </a:pPr>
            <a:endParaRPr lang="en-IN" sz="2000" b="1" dirty="0" smtClean="0"/>
          </a:p>
          <a:p>
            <a:pPr algn="just"/>
            <a:r>
              <a:rPr lang="en-IN" sz="2000" b="1" dirty="0" smtClean="0"/>
              <a:t>Step (2): </a:t>
            </a:r>
            <a:r>
              <a:rPr lang="en-IN" sz="2000" dirty="0" smtClean="0"/>
              <a:t>Click on</a:t>
            </a:r>
            <a:r>
              <a:rPr lang="en-IN" sz="2000" b="1" dirty="0" smtClean="0"/>
              <a:t> Choose File </a:t>
            </a:r>
            <a:r>
              <a:rPr lang="en-IN" sz="2000" dirty="0" smtClean="0"/>
              <a:t>button and choose the extensions </a:t>
            </a:r>
            <a:r>
              <a:rPr lang="en-IN" sz="2000" dirty="0" err="1" smtClean="0"/>
              <a:t>weblink</a:t>
            </a:r>
            <a:r>
              <a:rPr lang="en-IN" sz="2000" dirty="0" smtClean="0"/>
              <a:t> you  	have</a:t>
            </a:r>
            <a:r>
              <a:rPr lang="en-IN" sz="2000" b="1" dirty="0" smtClean="0"/>
              <a:t> </a:t>
            </a:r>
            <a:r>
              <a:rPr lang="en-IN" sz="2000" dirty="0" smtClean="0"/>
              <a:t>downloaded to include in your web site. After choosing the file, 	click on </a:t>
            </a:r>
            <a:r>
              <a:rPr lang="en-IN" sz="2000" b="1" dirty="0" smtClean="0"/>
              <a:t>Upload &amp; Install</a:t>
            </a:r>
            <a:r>
              <a:rPr lang="en-IN" sz="2000" dirty="0" smtClean="0"/>
              <a:t> button.</a:t>
            </a:r>
          </a:p>
          <a:p>
            <a:pPr>
              <a:buNone/>
            </a:pPr>
            <a:r>
              <a:rPr lang="en-IN" sz="2200" b="1" dirty="0" smtClean="0"/>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72816"/>
            <a:ext cx="8229600" cy="4353347"/>
          </a:xfrm>
        </p:spPr>
        <p:txBody>
          <a:bodyPr/>
          <a:lstStyle/>
          <a:p>
            <a:pPr>
              <a:buNone/>
            </a:pPr>
            <a:r>
              <a:rPr lang="en-IN" sz="2000" b="1" dirty="0" smtClean="0"/>
              <a:t>Step (1): </a:t>
            </a:r>
            <a:r>
              <a:rPr lang="en-IN" sz="2000" dirty="0" smtClean="0"/>
              <a:t>Click</a:t>
            </a:r>
            <a:r>
              <a:rPr lang="en-IN" sz="2000" b="1" dirty="0" smtClean="0"/>
              <a:t> Components --&gt; </a:t>
            </a:r>
            <a:r>
              <a:rPr lang="en-IN" sz="2000" b="1" dirty="0" err="1" smtClean="0"/>
              <a:t>Weblinks</a:t>
            </a:r>
            <a:r>
              <a:rPr lang="en-IN" sz="2000" b="1" dirty="0" smtClean="0"/>
              <a:t> --&gt; Links </a:t>
            </a:r>
            <a:r>
              <a:rPr lang="en-IN" sz="2000" dirty="0" smtClean="0"/>
              <a:t>in </a:t>
            </a:r>
            <a:r>
              <a:rPr lang="en-IN" sz="2000" dirty="0" err="1" smtClean="0"/>
              <a:t>Joomla</a:t>
            </a:r>
            <a:r>
              <a:rPr lang="en-IN" sz="2000" dirty="0" smtClean="0"/>
              <a:t> administrator. After</a:t>
            </a:r>
            <a:r>
              <a:rPr lang="en-IN" sz="2000" b="1" dirty="0" smtClean="0"/>
              <a:t> </a:t>
            </a:r>
            <a:r>
              <a:rPr lang="en-IN" sz="2000" dirty="0" smtClean="0"/>
              <a:t>clicking on Links, you will get the following screen.</a:t>
            </a:r>
          </a:p>
          <a:p>
            <a:pPr>
              <a:buNone/>
            </a:pPr>
            <a:endParaRPr lang="en-IN" dirty="0"/>
          </a:p>
        </p:txBody>
      </p:sp>
      <p:sp>
        <p:nvSpPr>
          <p:cNvPr id="4" name="Title 7"/>
          <p:cNvSpPr>
            <a:spLocks noGrp="1"/>
          </p:cNvSpPr>
          <p:nvPr>
            <p:ph type="title"/>
          </p:nvPr>
        </p:nvSpPr>
        <p:spPr>
          <a:xfrm>
            <a:off x="251520" y="0"/>
            <a:ext cx="8679600" cy="18576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IN" sz="4000" b="1" dirty="0" smtClean="0"/>
              <a:t>ADDING WEB LINKS</a:t>
            </a:r>
            <a:endParaRPr lang="en-IN" sz="4000" dirty="0"/>
          </a:p>
        </p:txBody>
      </p:sp>
      <p:pic>
        <p:nvPicPr>
          <p:cNvPr id="5" name="Picture 4"/>
          <p:cNvPicPr/>
          <p:nvPr/>
        </p:nvPicPr>
        <p:blipFill>
          <a:blip r:embed="rId2" cstate="print"/>
          <a:stretch>
            <a:fillRect/>
          </a:stretch>
        </p:blipFill>
        <p:spPr bwMode="auto">
          <a:xfrm>
            <a:off x="1" y="2136530"/>
            <a:ext cx="9144000" cy="472147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858000"/>
          </a:xfrm>
        </p:spPr>
        <p:txBody>
          <a:bodyPr>
            <a:normAutofit/>
          </a:bodyPr>
          <a:lstStyle/>
          <a:p>
            <a:pPr>
              <a:buNone/>
            </a:pPr>
            <a:r>
              <a:rPr lang="en-IN" sz="2000" b="1" dirty="0" smtClean="0"/>
              <a:t>Step (2): </a:t>
            </a:r>
            <a:r>
              <a:rPr lang="en-IN" sz="2000" dirty="0" smtClean="0"/>
              <a:t>Next, click on</a:t>
            </a:r>
            <a:r>
              <a:rPr lang="en-IN" sz="2000" b="1" dirty="0" smtClean="0"/>
              <a:t> New </a:t>
            </a:r>
            <a:r>
              <a:rPr lang="en-IN" sz="2000" dirty="0" smtClean="0"/>
              <a:t>button, you will get the following screen.</a:t>
            </a:r>
          </a:p>
          <a:p>
            <a:pPr>
              <a:buNone/>
            </a:pPr>
            <a:endParaRPr lang="en-IN" sz="2000" dirty="0" smtClean="0"/>
          </a:p>
          <a:p>
            <a:pPr>
              <a:buNone/>
            </a:pPr>
            <a:endParaRPr lang="en-IN" sz="2000" dirty="0" smtClean="0"/>
          </a:p>
          <a:p>
            <a:pPr>
              <a:buNone/>
            </a:pPr>
            <a:endParaRPr lang="en-IN" sz="2000" dirty="0" smtClean="0"/>
          </a:p>
          <a:p>
            <a:pPr>
              <a:buNone/>
            </a:pPr>
            <a:endParaRPr lang="en-IN" sz="2000" dirty="0" smtClean="0"/>
          </a:p>
          <a:p>
            <a:pPr>
              <a:buNone/>
            </a:pPr>
            <a:endParaRPr lang="en-IN" sz="2000" dirty="0" smtClean="0"/>
          </a:p>
          <a:p>
            <a:pPr>
              <a:buNone/>
            </a:pPr>
            <a:endParaRPr lang="en-IN" sz="2000" dirty="0" smtClean="0"/>
          </a:p>
          <a:p>
            <a:pPr>
              <a:buNone/>
            </a:pPr>
            <a:endParaRPr lang="en-IN" sz="2000" dirty="0" smtClean="0"/>
          </a:p>
          <a:p>
            <a:pPr>
              <a:buNone/>
            </a:pPr>
            <a:endParaRPr lang="en-IN" sz="2000" dirty="0" smtClean="0"/>
          </a:p>
          <a:p>
            <a:pPr>
              <a:buNone/>
            </a:pPr>
            <a:endParaRPr lang="en-IN" sz="2000" dirty="0" smtClean="0"/>
          </a:p>
          <a:p>
            <a:pPr>
              <a:buNone/>
            </a:pPr>
            <a:endParaRPr lang="en-IN" sz="2000" dirty="0" smtClean="0"/>
          </a:p>
          <a:p>
            <a:pPr>
              <a:buNone/>
            </a:pPr>
            <a:endParaRPr lang="en-IN" sz="2000" dirty="0" smtClean="0"/>
          </a:p>
          <a:p>
            <a:pPr>
              <a:buNone/>
            </a:pPr>
            <a:endParaRPr lang="en-IN" sz="2000" dirty="0" smtClean="0"/>
          </a:p>
          <a:p>
            <a:pPr>
              <a:buNone/>
            </a:pPr>
            <a:endParaRPr lang="en-IN" sz="2000" dirty="0" smtClean="0"/>
          </a:p>
          <a:p>
            <a:pPr>
              <a:buNone/>
            </a:pPr>
            <a:endParaRPr lang="en-IN" sz="2000" dirty="0" smtClean="0"/>
          </a:p>
          <a:p>
            <a:pPr>
              <a:buNone/>
            </a:pPr>
            <a:r>
              <a:rPr lang="en-IN" sz="2000" dirty="0" smtClean="0"/>
              <a:t>Here there are different tabs present. By default, the </a:t>
            </a:r>
            <a:r>
              <a:rPr lang="en-IN" sz="2000" b="1" dirty="0" smtClean="0"/>
              <a:t>New Web Link</a:t>
            </a:r>
            <a:r>
              <a:rPr lang="en-IN" sz="2000" dirty="0" smtClean="0"/>
              <a:t> tab is</a:t>
            </a:r>
          </a:p>
          <a:p>
            <a:pPr>
              <a:buNone/>
            </a:pPr>
            <a:r>
              <a:rPr lang="en-IN" sz="2000" dirty="0" smtClean="0"/>
              <a:t>displayed.</a:t>
            </a:r>
          </a:p>
          <a:p>
            <a:pPr lvl="1">
              <a:buFont typeface="Arial" pitchFamily="34" charset="0"/>
              <a:buChar char="•"/>
            </a:pPr>
            <a:r>
              <a:rPr lang="en-IN" sz="2000" b="1" dirty="0" smtClean="0"/>
              <a:t>URL: </a:t>
            </a:r>
            <a:r>
              <a:rPr lang="en-IN" sz="2000" dirty="0" smtClean="0"/>
              <a:t>Enter the URL link, after saving, it gets converted to </a:t>
            </a:r>
            <a:r>
              <a:rPr lang="en-IN" sz="2000" dirty="0" err="1" smtClean="0"/>
              <a:t>Punycode</a:t>
            </a:r>
            <a:r>
              <a:rPr lang="en-IN" sz="2000" dirty="0" smtClean="0"/>
              <a:t>.</a:t>
            </a:r>
          </a:p>
          <a:p>
            <a:pPr>
              <a:buNone/>
            </a:pPr>
            <a:endParaRPr lang="en-IN" sz="2000" dirty="0" smtClean="0"/>
          </a:p>
          <a:p>
            <a:pPr>
              <a:buNone/>
            </a:pPr>
            <a:endParaRPr lang="en-IN" dirty="0"/>
          </a:p>
        </p:txBody>
      </p:sp>
      <p:pic>
        <p:nvPicPr>
          <p:cNvPr id="4" name="Picture 3"/>
          <p:cNvPicPr/>
          <p:nvPr/>
        </p:nvPicPr>
        <p:blipFill>
          <a:blip r:embed="rId2" cstate="print"/>
          <a:stretch>
            <a:fillRect/>
          </a:stretch>
        </p:blipFill>
        <p:spPr bwMode="auto">
          <a:xfrm>
            <a:off x="0" y="764704"/>
            <a:ext cx="9144000" cy="432048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858000"/>
          </a:xfrm>
        </p:spPr>
        <p:txBody>
          <a:bodyPr/>
          <a:lstStyle/>
          <a:p>
            <a:pPr>
              <a:buNone/>
            </a:pPr>
            <a:r>
              <a:rPr lang="en-IN" sz="2000" b="1" dirty="0" smtClean="0"/>
              <a:t>Step (3): </a:t>
            </a:r>
            <a:r>
              <a:rPr lang="en-IN" sz="2000" dirty="0" smtClean="0"/>
              <a:t>In</a:t>
            </a:r>
            <a:r>
              <a:rPr lang="en-IN" sz="2000" b="1" dirty="0" smtClean="0"/>
              <a:t> Images </a:t>
            </a:r>
            <a:r>
              <a:rPr lang="en-IN" sz="2000" dirty="0" smtClean="0"/>
              <a:t>tab, you will get the following screen.</a:t>
            </a:r>
          </a:p>
          <a:p>
            <a:pPr>
              <a:buNone/>
            </a:pPr>
            <a:endParaRPr lang="en-IN" dirty="0"/>
          </a:p>
        </p:txBody>
      </p:sp>
      <p:pic>
        <p:nvPicPr>
          <p:cNvPr id="4" name="Picture 3"/>
          <p:cNvPicPr/>
          <p:nvPr/>
        </p:nvPicPr>
        <p:blipFill>
          <a:blip r:embed="rId2" cstate="print"/>
          <a:stretch>
            <a:fillRect/>
          </a:stretch>
        </p:blipFill>
        <p:spPr bwMode="auto">
          <a:xfrm>
            <a:off x="0" y="764704"/>
            <a:ext cx="9144000" cy="609329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858000"/>
          </a:xfrm>
        </p:spPr>
        <p:txBody>
          <a:bodyPr>
            <a:normAutofit/>
          </a:bodyPr>
          <a:lstStyle/>
          <a:p>
            <a:pPr>
              <a:buNone/>
            </a:pPr>
            <a:endParaRPr lang="en-IN" sz="2000" dirty="0" smtClean="0"/>
          </a:p>
          <a:p>
            <a:pPr>
              <a:buNone/>
            </a:pPr>
            <a:r>
              <a:rPr lang="en-IN" sz="2000" dirty="0" smtClean="0"/>
              <a:t>The following fields are present on the Images tab:</a:t>
            </a:r>
          </a:p>
          <a:p>
            <a:pPr lvl="1">
              <a:buFont typeface="Arial" pitchFamily="34" charset="0"/>
              <a:buChar char="•"/>
            </a:pPr>
            <a:r>
              <a:rPr lang="en-IN" sz="2000" b="1" dirty="0" smtClean="0"/>
              <a:t>First image: </a:t>
            </a:r>
            <a:r>
              <a:rPr lang="en-IN" sz="2000" dirty="0" smtClean="0"/>
              <a:t>Click on the Select button to select an image to display with an item</a:t>
            </a:r>
            <a:r>
              <a:rPr lang="en-IN" sz="2000" b="1" dirty="0" smtClean="0"/>
              <a:t> </a:t>
            </a:r>
            <a:r>
              <a:rPr lang="en-IN" sz="2000" dirty="0" smtClean="0"/>
              <a:t>on a web page. </a:t>
            </a:r>
          </a:p>
          <a:p>
            <a:pPr lvl="1">
              <a:buFont typeface="Arial" pitchFamily="34" charset="0"/>
              <a:buChar char="•"/>
            </a:pPr>
            <a:r>
              <a:rPr lang="en-IN" sz="2000" b="1" dirty="0" smtClean="0"/>
              <a:t>Image Float: </a:t>
            </a:r>
            <a:r>
              <a:rPr lang="en-IN" sz="2000" dirty="0" smtClean="0"/>
              <a:t>Sets place for the image i.e.</a:t>
            </a:r>
            <a:r>
              <a:rPr lang="en-IN" sz="2000" b="1" dirty="0" smtClean="0"/>
              <a:t> Use Global, Right, Left </a:t>
            </a:r>
            <a:r>
              <a:rPr lang="en-IN" sz="2000" dirty="0" smtClean="0"/>
              <a:t>and</a:t>
            </a:r>
            <a:r>
              <a:rPr lang="en-IN" sz="2000" b="1" dirty="0" smtClean="0"/>
              <a:t> None </a:t>
            </a:r>
            <a:r>
              <a:rPr lang="en-IN" sz="2000" dirty="0" smtClean="0"/>
              <a:t>respectively. </a:t>
            </a:r>
          </a:p>
          <a:p>
            <a:pPr lvl="1">
              <a:buFont typeface="Arial" pitchFamily="34" charset="0"/>
              <a:buChar char="•"/>
            </a:pPr>
            <a:r>
              <a:rPr lang="en-IN" sz="2000" b="1" dirty="0" smtClean="0"/>
              <a:t>Alt text: </a:t>
            </a:r>
            <a:r>
              <a:rPr lang="en-IN" sz="2000" dirty="0" smtClean="0"/>
              <a:t>Alternative text is present without access to images. </a:t>
            </a:r>
          </a:p>
          <a:p>
            <a:pPr lvl="1">
              <a:buFont typeface="Arial" pitchFamily="34" charset="0"/>
              <a:buChar char="•"/>
            </a:pPr>
            <a:r>
              <a:rPr lang="en-IN" sz="2000" b="1" dirty="0" smtClean="0"/>
              <a:t>Caption: </a:t>
            </a:r>
            <a:r>
              <a:rPr lang="en-IN" sz="2000" dirty="0" smtClean="0"/>
              <a:t>Entered text will display below the image. </a:t>
            </a:r>
          </a:p>
          <a:p>
            <a:pPr lvl="1">
              <a:buFont typeface="Arial" pitchFamily="34" charset="0"/>
              <a:buChar char="•"/>
            </a:pPr>
            <a:r>
              <a:rPr lang="en-IN" sz="2000" b="1" dirty="0" smtClean="0"/>
              <a:t>Second image: </a:t>
            </a:r>
            <a:r>
              <a:rPr lang="en-IN" sz="2000" dirty="0" smtClean="0"/>
              <a:t>Click on the Select button to select the second image to display</a:t>
            </a:r>
            <a:r>
              <a:rPr lang="en-IN" sz="2000" b="1" dirty="0" smtClean="0"/>
              <a:t> </a:t>
            </a:r>
            <a:r>
              <a:rPr lang="en-IN" sz="2000" dirty="0" smtClean="0"/>
              <a:t>with an item on a web page. </a:t>
            </a:r>
          </a:p>
          <a:p>
            <a:pPr lvl="1">
              <a:buFont typeface="Arial" pitchFamily="34" charset="0"/>
              <a:buChar char="•"/>
            </a:pPr>
            <a:r>
              <a:rPr lang="en-IN" sz="2000" b="1" dirty="0" smtClean="0"/>
              <a:t>Image Float: </a:t>
            </a:r>
            <a:r>
              <a:rPr lang="en-IN" sz="2000" dirty="0" smtClean="0"/>
              <a:t>Sets place for the image i.e.</a:t>
            </a:r>
            <a:r>
              <a:rPr lang="en-IN" sz="2000" b="1" dirty="0" smtClean="0"/>
              <a:t> Use Global, Right, Left </a:t>
            </a:r>
            <a:r>
              <a:rPr lang="en-IN" sz="2000" dirty="0" smtClean="0"/>
              <a:t>and</a:t>
            </a:r>
            <a:r>
              <a:rPr lang="en-IN" sz="2000" b="1" dirty="0" smtClean="0"/>
              <a:t> None </a:t>
            </a:r>
            <a:r>
              <a:rPr lang="en-IN" sz="2000" dirty="0" smtClean="0"/>
              <a:t>respectively. </a:t>
            </a:r>
          </a:p>
          <a:p>
            <a:pPr lvl="1">
              <a:buFont typeface="Arial" pitchFamily="34" charset="0"/>
              <a:buChar char="•"/>
            </a:pPr>
            <a:r>
              <a:rPr lang="en-IN" sz="2000" b="1" dirty="0" smtClean="0"/>
              <a:t>Alt text: </a:t>
            </a:r>
            <a:r>
              <a:rPr lang="en-IN" sz="2000" dirty="0" smtClean="0"/>
              <a:t>Alternative text is present without access to images. </a:t>
            </a:r>
          </a:p>
          <a:p>
            <a:pPr lvl="1">
              <a:buFont typeface="Arial" pitchFamily="34" charset="0"/>
              <a:buChar char="•"/>
            </a:pPr>
            <a:r>
              <a:rPr lang="en-IN" sz="2000" b="1" dirty="0" smtClean="0"/>
              <a:t>Caption: </a:t>
            </a:r>
            <a:r>
              <a:rPr lang="en-IN" sz="2000" dirty="0" smtClean="0"/>
              <a:t>Entered text will display the below image.</a:t>
            </a:r>
          </a:p>
          <a:p>
            <a:pPr>
              <a:buNone/>
            </a:pPr>
            <a:endParaRPr lang="en-IN"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858000"/>
          </a:xfrm>
        </p:spPr>
        <p:txBody>
          <a:bodyPr>
            <a:normAutofit/>
          </a:bodyPr>
          <a:lstStyle/>
          <a:p>
            <a:pPr>
              <a:buNone/>
            </a:pPr>
            <a:r>
              <a:rPr lang="en-IN" sz="2000" b="1" dirty="0" smtClean="0"/>
              <a:t>Step (4): </a:t>
            </a:r>
            <a:r>
              <a:rPr lang="en-IN" sz="2000" dirty="0" smtClean="0"/>
              <a:t>Click on</a:t>
            </a:r>
            <a:r>
              <a:rPr lang="en-IN" sz="2000" b="1" dirty="0" smtClean="0"/>
              <a:t> Publishing </a:t>
            </a:r>
            <a:r>
              <a:rPr lang="en-IN" sz="2000" dirty="0" smtClean="0"/>
              <a:t>tab, you will get the following screen.</a:t>
            </a:r>
          </a:p>
          <a:p>
            <a:pPr>
              <a:buNone/>
            </a:pPr>
            <a:endParaRPr lang="en-IN" sz="2000" dirty="0" smtClean="0"/>
          </a:p>
          <a:p>
            <a:pPr>
              <a:buNone/>
            </a:pPr>
            <a:endParaRPr lang="en-IN" sz="2000" dirty="0" smtClean="0"/>
          </a:p>
          <a:p>
            <a:pPr>
              <a:buNone/>
            </a:pPr>
            <a:endParaRPr lang="en-IN" sz="2000" dirty="0" smtClean="0"/>
          </a:p>
          <a:p>
            <a:pPr>
              <a:buNone/>
            </a:pPr>
            <a:endParaRPr lang="en-IN" sz="2000" dirty="0" smtClean="0"/>
          </a:p>
          <a:p>
            <a:pPr>
              <a:buNone/>
            </a:pPr>
            <a:endParaRPr lang="en-IN" sz="2000" dirty="0" smtClean="0"/>
          </a:p>
          <a:p>
            <a:pPr>
              <a:buNone/>
            </a:pPr>
            <a:endParaRPr lang="en-IN" sz="2000" dirty="0" smtClean="0"/>
          </a:p>
          <a:p>
            <a:pPr>
              <a:buNone/>
            </a:pPr>
            <a:endParaRPr lang="en-IN" sz="2000" dirty="0" smtClean="0"/>
          </a:p>
          <a:p>
            <a:pPr>
              <a:buNone/>
            </a:pPr>
            <a:endParaRPr lang="en-IN" sz="2000" dirty="0" smtClean="0"/>
          </a:p>
          <a:p>
            <a:pPr>
              <a:buNone/>
            </a:pPr>
            <a:endParaRPr lang="en-IN" sz="2000" dirty="0" smtClean="0"/>
          </a:p>
          <a:p>
            <a:pPr>
              <a:buNone/>
            </a:pPr>
            <a:endParaRPr lang="en-IN" sz="2000" dirty="0" smtClean="0"/>
          </a:p>
          <a:p>
            <a:pPr>
              <a:buNone/>
            </a:pPr>
            <a:endParaRPr lang="en-IN" sz="2000" dirty="0" smtClean="0"/>
          </a:p>
          <a:p>
            <a:pPr>
              <a:buNone/>
            </a:pPr>
            <a:endParaRPr lang="en-IN" sz="2000" dirty="0" smtClean="0"/>
          </a:p>
          <a:p>
            <a:pPr>
              <a:buNone/>
            </a:pPr>
            <a:r>
              <a:rPr lang="en-IN" sz="2000" dirty="0" smtClean="0"/>
              <a:t>The following details are present on the publishing tab: </a:t>
            </a:r>
          </a:p>
          <a:p>
            <a:pPr lvl="1">
              <a:buFont typeface="Arial" pitchFamily="34" charset="0"/>
              <a:buChar char="•"/>
            </a:pPr>
            <a:r>
              <a:rPr lang="en-IN" sz="2000" b="1" dirty="0" smtClean="0"/>
              <a:t>Start Publishing: </a:t>
            </a:r>
            <a:r>
              <a:rPr lang="en-IN" sz="2000" dirty="0" smtClean="0"/>
              <a:t>It indicates the date on which the </a:t>
            </a:r>
            <a:r>
              <a:rPr lang="en-IN" sz="2000" dirty="0" err="1" smtClean="0"/>
              <a:t>Weblinks</a:t>
            </a:r>
            <a:r>
              <a:rPr lang="en-IN" sz="2000" dirty="0" smtClean="0"/>
              <a:t> are to be</a:t>
            </a:r>
            <a:r>
              <a:rPr lang="en-IN" sz="2000" b="1" dirty="0" smtClean="0"/>
              <a:t> </a:t>
            </a:r>
            <a:r>
              <a:rPr lang="en-IN" sz="2000" dirty="0" smtClean="0"/>
              <a:t>published on the web page. </a:t>
            </a:r>
          </a:p>
          <a:p>
            <a:pPr lvl="1">
              <a:buFont typeface="Arial" pitchFamily="34" charset="0"/>
              <a:buChar char="•"/>
            </a:pPr>
            <a:r>
              <a:rPr lang="en-IN" sz="2000" b="1" dirty="0" smtClean="0"/>
              <a:t>Finish Publishing: </a:t>
            </a:r>
            <a:r>
              <a:rPr lang="en-IN" sz="2000" dirty="0" smtClean="0"/>
              <a:t>It indicates the date on which the </a:t>
            </a:r>
            <a:r>
              <a:rPr lang="en-IN" sz="2000" dirty="0" err="1" smtClean="0"/>
              <a:t>Weblinks</a:t>
            </a:r>
            <a:r>
              <a:rPr lang="en-IN" sz="2000" dirty="0" smtClean="0"/>
              <a:t> are to be</a:t>
            </a:r>
            <a:r>
              <a:rPr lang="en-IN" sz="2000" b="1" dirty="0" smtClean="0"/>
              <a:t> </a:t>
            </a:r>
            <a:r>
              <a:rPr lang="en-IN" sz="2000" dirty="0" smtClean="0"/>
              <a:t>stopped from being published on the web page.</a:t>
            </a:r>
          </a:p>
          <a:p>
            <a:pPr>
              <a:buNone/>
            </a:pPr>
            <a:endParaRPr lang="en-IN" sz="2000" dirty="0" smtClean="0"/>
          </a:p>
          <a:p>
            <a:pPr>
              <a:buNone/>
            </a:pPr>
            <a:endParaRPr lang="en-IN" dirty="0"/>
          </a:p>
        </p:txBody>
      </p:sp>
      <p:pic>
        <p:nvPicPr>
          <p:cNvPr id="4" name="Picture 3"/>
          <p:cNvPicPr/>
          <p:nvPr/>
        </p:nvPicPr>
        <p:blipFill>
          <a:blip r:embed="rId2" cstate="print"/>
          <a:stretch>
            <a:fillRect/>
          </a:stretch>
        </p:blipFill>
        <p:spPr bwMode="auto">
          <a:xfrm>
            <a:off x="0" y="692696"/>
            <a:ext cx="9144000" cy="3672408"/>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858000"/>
          </a:xfrm>
        </p:spPr>
        <p:txBody>
          <a:bodyPr>
            <a:normAutofit fontScale="32500" lnSpcReduction="20000"/>
          </a:bodyPr>
          <a:lstStyle/>
          <a:p>
            <a:pPr lvl="1" algn="just">
              <a:buFont typeface="Arial" pitchFamily="34" charset="0"/>
              <a:buChar char="•"/>
            </a:pPr>
            <a:endParaRPr lang="en-IN" sz="6200" b="1" dirty="0" smtClean="0"/>
          </a:p>
          <a:p>
            <a:pPr lvl="1" algn="just">
              <a:buFont typeface="Arial" pitchFamily="34" charset="0"/>
              <a:buChar char="•"/>
            </a:pPr>
            <a:r>
              <a:rPr lang="en-IN" sz="6200" b="1" dirty="0" smtClean="0"/>
              <a:t>Created Date: </a:t>
            </a:r>
            <a:r>
              <a:rPr lang="en-IN" sz="6200" dirty="0" smtClean="0"/>
              <a:t>It indicates the created date of the </a:t>
            </a:r>
            <a:r>
              <a:rPr lang="en-IN" sz="6200" dirty="0" err="1" smtClean="0"/>
              <a:t>Weblinks</a:t>
            </a:r>
            <a:r>
              <a:rPr lang="en-IN" sz="6200" dirty="0" smtClean="0"/>
              <a:t>.</a:t>
            </a:r>
          </a:p>
          <a:p>
            <a:pPr lvl="1" algn="just">
              <a:buFont typeface="Arial" pitchFamily="34" charset="0"/>
              <a:buChar char="•"/>
            </a:pPr>
            <a:r>
              <a:rPr lang="en-IN" sz="6200" b="1" dirty="0" smtClean="0"/>
              <a:t>Created by: </a:t>
            </a:r>
            <a:r>
              <a:rPr lang="en-IN" sz="6200" dirty="0" smtClean="0"/>
              <a:t>It indicates the name of the user who has created the</a:t>
            </a:r>
            <a:r>
              <a:rPr lang="en-IN" sz="6200" b="1" dirty="0" smtClean="0"/>
              <a:t> </a:t>
            </a:r>
            <a:r>
              <a:rPr lang="en-IN" sz="6200" dirty="0" err="1" smtClean="0"/>
              <a:t>Weblinks</a:t>
            </a:r>
            <a:r>
              <a:rPr lang="en-IN" sz="6200" dirty="0" smtClean="0"/>
              <a:t>. </a:t>
            </a:r>
          </a:p>
          <a:p>
            <a:pPr lvl="1" algn="just">
              <a:buFont typeface="Arial" pitchFamily="34" charset="0"/>
              <a:buChar char="•"/>
            </a:pPr>
            <a:r>
              <a:rPr lang="en-IN" sz="6200" b="1" dirty="0" smtClean="0"/>
              <a:t>Author's Alias: </a:t>
            </a:r>
            <a:r>
              <a:rPr lang="en-IN" sz="6200" dirty="0" smtClean="0"/>
              <a:t>It indicates the name of the</a:t>
            </a:r>
            <a:r>
              <a:rPr lang="en-IN" sz="6200" b="1" dirty="0" smtClean="0"/>
              <a:t> </a:t>
            </a:r>
            <a:r>
              <a:rPr lang="en-IN" sz="6200" i="1" dirty="0" smtClean="0"/>
              <a:t>Author's Alias</a:t>
            </a:r>
            <a:r>
              <a:rPr lang="en-IN" sz="6200" b="1" dirty="0" smtClean="0"/>
              <a:t> </a:t>
            </a:r>
            <a:r>
              <a:rPr lang="en-IN" sz="6200" dirty="0" smtClean="0"/>
              <a:t>who has</a:t>
            </a:r>
            <a:r>
              <a:rPr lang="en-IN" sz="6200" b="1" dirty="0" smtClean="0"/>
              <a:t> </a:t>
            </a:r>
            <a:r>
              <a:rPr lang="en-IN" sz="6200" dirty="0" smtClean="0"/>
              <a:t>created the things required in </a:t>
            </a:r>
            <a:r>
              <a:rPr lang="en-IN" sz="6200" dirty="0" err="1" smtClean="0"/>
              <a:t>Weblinks</a:t>
            </a:r>
            <a:r>
              <a:rPr lang="en-IN" sz="6200" dirty="0" smtClean="0"/>
              <a:t>. </a:t>
            </a:r>
          </a:p>
          <a:p>
            <a:pPr lvl="1" algn="just">
              <a:buFont typeface="Arial" pitchFamily="34" charset="0"/>
              <a:buChar char="•"/>
            </a:pPr>
            <a:r>
              <a:rPr lang="en-IN" sz="6200" b="1" dirty="0" smtClean="0"/>
              <a:t>Modified Date: </a:t>
            </a:r>
            <a:r>
              <a:rPr lang="en-IN" sz="6200" dirty="0" smtClean="0"/>
              <a:t>It indicates the last modified date of the </a:t>
            </a:r>
            <a:r>
              <a:rPr lang="en-IN" sz="6200" dirty="0" err="1" smtClean="0"/>
              <a:t>Weblinks</a:t>
            </a:r>
            <a:r>
              <a:rPr lang="en-IN" sz="6200" dirty="0" smtClean="0"/>
              <a:t>. </a:t>
            </a:r>
          </a:p>
          <a:p>
            <a:pPr lvl="1" algn="just">
              <a:buFont typeface="Arial" pitchFamily="34" charset="0"/>
              <a:buChar char="•"/>
            </a:pPr>
            <a:r>
              <a:rPr lang="en-IN" sz="6200" b="1" dirty="0" smtClean="0"/>
              <a:t>Modified by: </a:t>
            </a:r>
            <a:r>
              <a:rPr lang="en-IN" sz="6200" dirty="0" smtClean="0"/>
              <a:t>It indicates the name of the user who has last modified the</a:t>
            </a:r>
            <a:r>
              <a:rPr lang="en-IN" sz="6200" b="1" dirty="0" smtClean="0"/>
              <a:t> </a:t>
            </a:r>
            <a:r>
              <a:rPr lang="en-IN" sz="6200" dirty="0" err="1" smtClean="0"/>
              <a:t>Weblinks</a:t>
            </a:r>
            <a:r>
              <a:rPr lang="en-IN" sz="6200" dirty="0" smtClean="0"/>
              <a:t>. </a:t>
            </a:r>
          </a:p>
          <a:p>
            <a:pPr lvl="1" algn="just">
              <a:buFont typeface="Arial" pitchFamily="34" charset="0"/>
              <a:buChar char="•"/>
            </a:pPr>
            <a:r>
              <a:rPr lang="en-IN" sz="6200" b="1" dirty="0" smtClean="0"/>
              <a:t>Revision: </a:t>
            </a:r>
            <a:r>
              <a:rPr lang="en-IN" sz="6200" dirty="0" smtClean="0"/>
              <a:t>It indicates the number of revisions for the </a:t>
            </a:r>
            <a:r>
              <a:rPr lang="en-IN" sz="6200" dirty="0" err="1" smtClean="0"/>
              <a:t>Weblinks</a:t>
            </a:r>
            <a:r>
              <a:rPr lang="en-IN" sz="6200" dirty="0" smtClean="0"/>
              <a:t>. </a:t>
            </a:r>
          </a:p>
          <a:p>
            <a:pPr lvl="1" algn="just">
              <a:buFont typeface="Arial" pitchFamily="34" charset="0"/>
              <a:buChar char="•"/>
            </a:pPr>
            <a:r>
              <a:rPr lang="en-IN" sz="6200" b="1" dirty="0" smtClean="0"/>
              <a:t>Hits: </a:t>
            </a:r>
            <a:r>
              <a:rPr lang="en-IN" sz="6200" dirty="0" smtClean="0"/>
              <a:t>It indicates the number of times the </a:t>
            </a:r>
            <a:r>
              <a:rPr lang="en-IN" sz="6200" dirty="0" err="1" smtClean="0"/>
              <a:t>Weblinks</a:t>
            </a:r>
            <a:r>
              <a:rPr lang="en-IN" sz="6200" dirty="0" smtClean="0"/>
              <a:t> have been viewed. </a:t>
            </a:r>
          </a:p>
          <a:p>
            <a:pPr lvl="1" algn="just">
              <a:buFont typeface="Arial" pitchFamily="34" charset="0"/>
              <a:buChar char="•"/>
            </a:pPr>
            <a:r>
              <a:rPr lang="en-IN" sz="6200" b="1" dirty="0" smtClean="0"/>
              <a:t>ID: </a:t>
            </a:r>
            <a:r>
              <a:rPr lang="en-IN" sz="6200" dirty="0" smtClean="0"/>
              <a:t>It indicates the unique identification number assigned to the </a:t>
            </a:r>
            <a:r>
              <a:rPr lang="en-IN" sz="6200" dirty="0" err="1" smtClean="0"/>
              <a:t>Weblinks</a:t>
            </a:r>
            <a:r>
              <a:rPr lang="en-IN" sz="6200" b="1" dirty="0" smtClean="0"/>
              <a:t> </a:t>
            </a:r>
            <a:r>
              <a:rPr lang="en-IN" sz="6200" dirty="0" smtClean="0"/>
              <a:t>automatically. </a:t>
            </a:r>
          </a:p>
          <a:p>
            <a:pPr lvl="1" algn="just">
              <a:buFont typeface="Arial" pitchFamily="34" charset="0"/>
              <a:buChar char="•"/>
            </a:pPr>
            <a:r>
              <a:rPr lang="en-IN" sz="6200" b="1" dirty="0" smtClean="0"/>
              <a:t>Meta Description: </a:t>
            </a:r>
            <a:r>
              <a:rPr lang="en-IN" sz="6200" dirty="0" smtClean="0"/>
              <a:t>It specifies the detail description of the page. </a:t>
            </a:r>
          </a:p>
          <a:p>
            <a:pPr lvl="1" algn="just">
              <a:buFont typeface="Arial" pitchFamily="34" charset="0"/>
              <a:buChar char="•"/>
            </a:pPr>
            <a:r>
              <a:rPr lang="en-IN" sz="6200" b="1" dirty="0" smtClean="0"/>
              <a:t>Meta Keywords: </a:t>
            </a:r>
            <a:r>
              <a:rPr lang="en-IN" sz="6200" dirty="0" smtClean="0"/>
              <a:t>It specifies the different Meta keywords and it should be</a:t>
            </a:r>
            <a:r>
              <a:rPr lang="en-IN" sz="6200" b="1" dirty="0" smtClean="0"/>
              <a:t> </a:t>
            </a:r>
            <a:r>
              <a:rPr lang="en-IN" sz="6200" dirty="0" smtClean="0"/>
              <a:t>represented either by lowercase or uppercase. </a:t>
            </a:r>
          </a:p>
          <a:p>
            <a:pPr lvl="1" algn="just">
              <a:buFont typeface="Arial" pitchFamily="34" charset="0"/>
              <a:buChar char="•"/>
            </a:pPr>
            <a:r>
              <a:rPr lang="en-IN" sz="6200" b="1" dirty="0" smtClean="0"/>
              <a:t>External Reference: </a:t>
            </a:r>
            <a:r>
              <a:rPr lang="en-IN" sz="6200" dirty="0" smtClean="0"/>
              <a:t>It specifies to use the external reference. </a:t>
            </a:r>
          </a:p>
          <a:p>
            <a:pPr lvl="1" algn="just">
              <a:buFont typeface="Arial" pitchFamily="34" charset="0"/>
              <a:buChar char="•"/>
            </a:pPr>
            <a:r>
              <a:rPr lang="en-IN" sz="6200" b="1" dirty="0" smtClean="0"/>
              <a:t>Robots: </a:t>
            </a:r>
            <a:r>
              <a:rPr lang="en-IN" sz="6200" dirty="0" smtClean="0"/>
              <a:t>It specifies the instructions to the user to browse the web page. </a:t>
            </a:r>
          </a:p>
          <a:p>
            <a:pPr lvl="1" algn="just">
              <a:buFont typeface="Arial" pitchFamily="34" charset="0"/>
              <a:buChar char="•"/>
            </a:pPr>
            <a:r>
              <a:rPr lang="en-IN" sz="6200" b="1" dirty="0" smtClean="0"/>
              <a:t>Content Rights: </a:t>
            </a:r>
            <a:r>
              <a:rPr lang="en-IN" sz="6200" dirty="0" smtClean="0"/>
              <a:t>It specifies the rights of the content so that others can</a:t>
            </a:r>
            <a:r>
              <a:rPr lang="en-IN" sz="6200" b="1" dirty="0" smtClean="0"/>
              <a:t> </a:t>
            </a:r>
            <a:r>
              <a:rPr lang="en-IN" sz="6200" dirty="0" smtClean="0"/>
              <a:t>use it.</a:t>
            </a:r>
          </a:p>
          <a:p>
            <a:pPr lvl="1" algn="just">
              <a:buFont typeface="Arial" pitchFamily="34" charset="0"/>
              <a:buChar char="•"/>
            </a:pPr>
            <a:endParaRPr lang="en-IN" sz="6200" dirty="0" smtClean="0"/>
          </a:p>
          <a:p>
            <a:pPr algn="just">
              <a:buNone/>
            </a:pPr>
            <a:endParaRPr lang="en-IN"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0"/>
            <a:ext cx="8229600" cy="6858000"/>
          </a:xfrm>
        </p:spPr>
        <p:txBody>
          <a:bodyPr>
            <a:normAutofit/>
          </a:bodyPr>
          <a:lstStyle/>
          <a:p>
            <a:pPr>
              <a:buNone/>
            </a:pPr>
            <a:r>
              <a:rPr lang="en-IN" sz="2000" b="1" dirty="0" smtClean="0"/>
              <a:t>Step (5): </a:t>
            </a:r>
            <a:r>
              <a:rPr lang="en-IN" sz="2000" dirty="0" smtClean="0"/>
              <a:t>After clicking on the</a:t>
            </a:r>
            <a:r>
              <a:rPr lang="en-IN" sz="2000" b="1" dirty="0" smtClean="0"/>
              <a:t> Options </a:t>
            </a:r>
            <a:r>
              <a:rPr lang="en-IN" sz="2000" dirty="0" smtClean="0"/>
              <a:t>tab, you will get the following screen.</a:t>
            </a:r>
          </a:p>
          <a:p>
            <a:pPr>
              <a:buNone/>
            </a:pPr>
            <a:endParaRPr lang="en-IN" sz="2000" dirty="0" smtClean="0"/>
          </a:p>
          <a:p>
            <a:pPr>
              <a:buNone/>
            </a:pPr>
            <a:endParaRPr lang="en-IN" sz="2000" dirty="0" smtClean="0"/>
          </a:p>
          <a:p>
            <a:pPr>
              <a:buNone/>
            </a:pPr>
            <a:endParaRPr lang="en-IN" sz="2000" dirty="0" smtClean="0"/>
          </a:p>
          <a:p>
            <a:pPr>
              <a:buNone/>
            </a:pPr>
            <a:endParaRPr lang="en-IN" sz="2000" dirty="0" smtClean="0"/>
          </a:p>
          <a:p>
            <a:pPr>
              <a:buNone/>
            </a:pPr>
            <a:endParaRPr lang="en-IN" sz="2000" dirty="0" smtClean="0"/>
          </a:p>
          <a:p>
            <a:pPr>
              <a:buNone/>
            </a:pPr>
            <a:endParaRPr lang="en-IN" sz="2000" dirty="0" smtClean="0"/>
          </a:p>
          <a:p>
            <a:pPr>
              <a:buNone/>
            </a:pPr>
            <a:endParaRPr lang="en-IN" sz="2000" dirty="0" smtClean="0"/>
          </a:p>
          <a:p>
            <a:pPr>
              <a:buNone/>
            </a:pPr>
            <a:endParaRPr lang="en-IN" sz="2000" dirty="0" smtClean="0"/>
          </a:p>
          <a:p>
            <a:pPr>
              <a:buNone/>
            </a:pPr>
            <a:endParaRPr lang="en-IN" sz="2000" dirty="0" smtClean="0"/>
          </a:p>
          <a:p>
            <a:pPr>
              <a:buNone/>
            </a:pPr>
            <a:r>
              <a:rPr lang="en-IN" sz="2000" dirty="0" smtClean="0"/>
              <a:t> </a:t>
            </a:r>
          </a:p>
          <a:p>
            <a:pPr>
              <a:buNone/>
            </a:pPr>
            <a:r>
              <a:rPr lang="en-IN" sz="2000" dirty="0" smtClean="0"/>
              <a:t>The following details are present on the Options tab: </a:t>
            </a:r>
          </a:p>
          <a:p>
            <a:pPr lvl="1">
              <a:buFont typeface="Arial" pitchFamily="34" charset="0"/>
              <a:buChar char="•"/>
            </a:pPr>
            <a:r>
              <a:rPr lang="en-IN" sz="2000" b="1" dirty="0" smtClean="0"/>
              <a:t>Target: </a:t>
            </a:r>
            <a:r>
              <a:rPr lang="en-IN" sz="2000" dirty="0" smtClean="0"/>
              <a:t>It is used to open a </a:t>
            </a:r>
            <a:r>
              <a:rPr lang="en-IN" sz="2000" dirty="0" err="1" smtClean="0"/>
              <a:t>Weblink</a:t>
            </a:r>
            <a:r>
              <a:rPr lang="en-IN" sz="2000" dirty="0" smtClean="0"/>
              <a:t> with either of the commands -</a:t>
            </a:r>
            <a:r>
              <a:rPr lang="en-IN" sz="2000" b="1" dirty="0" smtClean="0"/>
              <a:t> </a:t>
            </a:r>
            <a:r>
              <a:rPr lang="en-IN" sz="2000" i="1" dirty="0" smtClean="0"/>
              <a:t>Use Global,</a:t>
            </a:r>
            <a:r>
              <a:rPr lang="en-IN" sz="2000" dirty="0" smtClean="0"/>
              <a:t> </a:t>
            </a:r>
          </a:p>
          <a:p>
            <a:pPr lvl="1">
              <a:buFont typeface="Arial" pitchFamily="34" charset="0"/>
              <a:buChar char="•"/>
            </a:pPr>
            <a:r>
              <a:rPr lang="en-IN" sz="2000" i="1" dirty="0" smtClean="0"/>
              <a:t>Open in the parent window, Open in the new window, Open in the popup </a:t>
            </a:r>
            <a:r>
              <a:rPr lang="en-IN" sz="2000" dirty="0" smtClean="0"/>
              <a:t>and</a:t>
            </a:r>
            <a:r>
              <a:rPr lang="en-IN" sz="2000" i="1" dirty="0" smtClean="0"/>
              <a:t> Modal</a:t>
            </a:r>
            <a:r>
              <a:rPr lang="en-IN" sz="2000" dirty="0" smtClean="0"/>
              <a:t>. </a:t>
            </a:r>
          </a:p>
          <a:p>
            <a:pPr lvl="1">
              <a:buFont typeface="Arial" pitchFamily="34" charset="0"/>
              <a:buChar char="•"/>
            </a:pPr>
            <a:r>
              <a:rPr lang="en-IN" sz="2000" b="1" dirty="0" smtClean="0"/>
              <a:t>Width: </a:t>
            </a:r>
            <a:r>
              <a:rPr lang="en-IN" sz="2000" dirty="0" smtClean="0"/>
              <a:t>Sets the width of modal window. </a:t>
            </a:r>
          </a:p>
          <a:p>
            <a:pPr lvl="1">
              <a:buFont typeface="Arial" pitchFamily="34" charset="0"/>
              <a:buChar char="•"/>
            </a:pPr>
            <a:r>
              <a:rPr lang="en-IN" sz="2000" b="1" dirty="0" smtClean="0"/>
              <a:t>Height: </a:t>
            </a:r>
            <a:r>
              <a:rPr lang="en-IN" sz="2000" dirty="0" smtClean="0"/>
              <a:t>Sets the height of modal window. </a:t>
            </a:r>
          </a:p>
          <a:p>
            <a:pPr lvl="1">
              <a:buFont typeface="Arial" pitchFamily="34" charset="0"/>
              <a:buChar char="•"/>
            </a:pPr>
            <a:r>
              <a:rPr lang="en-IN" sz="2000" b="1" dirty="0" smtClean="0"/>
              <a:t>Count Clicks: </a:t>
            </a:r>
            <a:r>
              <a:rPr lang="en-IN" sz="2000" dirty="0" smtClean="0"/>
              <a:t>It counts the number of </a:t>
            </a:r>
            <a:r>
              <a:rPr lang="en-IN" sz="2000" dirty="0" err="1" smtClean="0"/>
              <a:t>Weblinks</a:t>
            </a:r>
            <a:r>
              <a:rPr lang="en-IN" sz="2000" dirty="0" smtClean="0"/>
              <a:t> that has been opened.</a:t>
            </a:r>
          </a:p>
          <a:p>
            <a:pPr>
              <a:buNone/>
            </a:pPr>
            <a:endParaRPr lang="en-IN" sz="2000" dirty="0"/>
          </a:p>
        </p:txBody>
      </p:sp>
      <p:pic>
        <p:nvPicPr>
          <p:cNvPr id="4" name="Picture 3"/>
          <p:cNvPicPr/>
          <p:nvPr/>
        </p:nvPicPr>
        <p:blipFill>
          <a:blip r:embed="rId2" cstate="print"/>
          <a:stretch>
            <a:fillRect/>
          </a:stretch>
        </p:blipFill>
        <p:spPr bwMode="auto">
          <a:xfrm>
            <a:off x="0" y="548680"/>
            <a:ext cx="9144000" cy="331236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0034" y="428604"/>
            <a:ext cx="8072494" cy="5929354"/>
          </a:xfrm>
        </p:spPr>
        <p:txBody>
          <a:bodyPr>
            <a:normAutofit/>
          </a:bodyPr>
          <a:lstStyle/>
          <a:p>
            <a:endParaRPr lang="en-US" sz="6000" b="1" dirty="0" smtClean="0">
              <a:solidFill>
                <a:srgbClr val="002060"/>
              </a:solidFill>
            </a:endParaRPr>
          </a:p>
          <a:p>
            <a:r>
              <a:rPr lang="en-US" sz="6000" b="1" dirty="0" smtClean="0">
                <a:solidFill>
                  <a:srgbClr val="002060"/>
                </a:solidFill>
              </a:rPr>
              <a:t>JOOMLA </a:t>
            </a:r>
          </a:p>
          <a:p>
            <a:r>
              <a:rPr lang="en-US" sz="6000" b="1" dirty="0" smtClean="0">
                <a:solidFill>
                  <a:srgbClr val="002060"/>
                </a:solidFill>
              </a:rPr>
              <a:t>FORUM WEB LINKS PLUGIN</a:t>
            </a:r>
            <a:endParaRPr lang="en-US" sz="6000" b="1" dirty="0">
              <a:solidFill>
                <a:srgbClr val="002060"/>
              </a:solidFill>
            </a:endParaRPr>
          </a:p>
          <a:p>
            <a:endParaRPr lang="en-US" dirty="0" smtClean="0">
              <a:solidFill>
                <a:srgbClr val="00B050"/>
              </a:solidFill>
              <a:effectLst>
                <a:outerShdw blurRad="38100" dist="38100" dir="2700000" algn="tl">
                  <a:srgbClr val="C0C0C0"/>
                </a:outerShdw>
              </a:effectLst>
              <a:ea typeface="굴림" pitchFamily="32" charset="-127"/>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a:spLocks noGrp="1"/>
          </p:cNvSpPr>
          <p:nvPr>
            <p:ph type="title"/>
          </p:nvPr>
        </p:nvSpPr>
        <p:spPr>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IN" sz="4000" b="1" dirty="0" smtClean="0"/>
              <a:t>PLUGIN</a:t>
            </a:r>
            <a:endParaRPr lang="en-IN" sz="4000" dirty="0"/>
          </a:p>
        </p:txBody>
      </p:sp>
      <p:sp>
        <p:nvSpPr>
          <p:cNvPr id="5" name="Rectangle 4"/>
          <p:cNvSpPr/>
          <p:nvPr/>
        </p:nvSpPr>
        <p:spPr>
          <a:xfrm>
            <a:off x="609600" y="1720840"/>
            <a:ext cx="7848600" cy="4093428"/>
          </a:xfrm>
          <a:prstGeom prst="rect">
            <a:avLst/>
          </a:prstGeom>
        </p:spPr>
        <p:txBody>
          <a:bodyPr wrap="square">
            <a:spAutoFit/>
          </a:bodyPr>
          <a:lstStyle/>
          <a:p>
            <a:pPr>
              <a:buFont typeface="Arial" pitchFamily="34" charset="0"/>
              <a:buChar char="•"/>
            </a:pPr>
            <a:r>
              <a:rPr lang="en-IN" sz="2000" dirty="0" smtClean="0"/>
              <a:t>A </a:t>
            </a:r>
            <a:r>
              <a:rPr lang="en-IN" sz="2000" dirty="0" err="1" smtClean="0"/>
              <a:t>plugin</a:t>
            </a:r>
            <a:r>
              <a:rPr lang="en-IN" sz="2000" dirty="0" smtClean="0"/>
              <a:t> is a kind of </a:t>
            </a:r>
            <a:r>
              <a:rPr lang="en-IN" sz="2000" dirty="0" err="1" smtClean="0"/>
              <a:t>Joomla</a:t>
            </a:r>
            <a:r>
              <a:rPr lang="en-IN" sz="2000" dirty="0" smtClean="0"/>
              <a:t>! extension. </a:t>
            </a:r>
            <a:r>
              <a:rPr lang="en-IN" sz="2000" dirty="0" err="1" smtClean="0"/>
              <a:t>Plugins</a:t>
            </a:r>
            <a:r>
              <a:rPr lang="en-IN" sz="2000" dirty="0" smtClean="0"/>
              <a:t> provide functions which are associated with trigger events. </a:t>
            </a:r>
            <a:r>
              <a:rPr lang="en-IN" sz="2000" dirty="0" err="1" smtClean="0"/>
              <a:t>Joomla</a:t>
            </a:r>
            <a:r>
              <a:rPr lang="en-IN" sz="2000" dirty="0" smtClean="0"/>
              <a:t> provides a set of core </a:t>
            </a:r>
            <a:r>
              <a:rPr lang="en-IN" sz="2000" dirty="0" err="1" smtClean="0"/>
              <a:t>plugin</a:t>
            </a:r>
            <a:r>
              <a:rPr lang="en-IN" sz="2000" dirty="0" smtClean="0"/>
              <a:t> events, but any extension can fire (custom) events. When a particular event occurs, all </a:t>
            </a:r>
            <a:r>
              <a:rPr lang="en-IN" sz="2000" dirty="0" err="1" smtClean="0"/>
              <a:t>plugin</a:t>
            </a:r>
            <a:r>
              <a:rPr lang="en-IN" sz="2000" dirty="0" smtClean="0"/>
              <a:t> functions of the type associated with the event are executed in sequence. This is a powerful way of extending the functionality of the </a:t>
            </a:r>
            <a:r>
              <a:rPr lang="en-IN" sz="2000" dirty="0" err="1" smtClean="0"/>
              <a:t>Joomla</a:t>
            </a:r>
            <a:r>
              <a:rPr lang="en-IN" sz="2000" dirty="0" smtClean="0"/>
              <a:t>! Platform. It also offers extension developers a way to allow other extensions to respond to their actions, making extensions extensible.</a:t>
            </a:r>
          </a:p>
          <a:p>
            <a:pPr>
              <a:buFont typeface="Arial" pitchFamily="34" charset="0"/>
              <a:buChar char="•"/>
            </a:pPr>
            <a:r>
              <a:rPr lang="en-IN" sz="2000" dirty="0" smtClean="0"/>
              <a:t>The </a:t>
            </a:r>
            <a:r>
              <a:rPr lang="en-IN" sz="2000" dirty="0" err="1" smtClean="0"/>
              <a:t>Joomla</a:t>
            </a:r>
            <a:r>
              <a:rPr lang="en-IN" sz="2000" dirty="0" smtClean="0"/>
              <a:t>! </a:t>
            </a:r>
            <a:r>
              <a:rPr lang="en-IN" sz="2000" dirty="0" err="1" smtClean="0"/>
              <a:t>plugin</a:t>
            </a:r>
            <a:r>
              <a:rPr lang="en-IN" sz="2000" dirty="0" smtClean="0"/>
              <a:t> architecture follows the Observer design pattern. The </a:t>
            </a:r>
            <a:r>
              <a:rPr lang="en-IN" sz="2000" dirty="0" err="1" smtClean="0"/>
              <a:t>JPlugin</a:t>
            </a:r>
            <a:r>
              <a:rPr lang="en-IN" sz="2000" dirty="0" smtClean="0"/>
              <a:t> class provides the means to register custom </a:t>
            </a:r>
            <a:r>
              <a:rPr lang="en-IN" sz="2000" dirty="0" err="1" smtClean="0"/>
              <a:t>plugin</a:t>
            </a:r>
            <a:r>
              <a:rPr lang="en-IN" sz="2000" dirty="0" smtClean="0"/>
              <a:t> code with core or custom events. The </a:t>
            </a:r>
            <a:r>
              <a:rPr lang="en-IN" sz="2000" dirty="0" err="1" smtClean="0"/>
              <a:t>JDispatcher</a:t>
            </a:r>
            <a:r>
              <a:rPr lang="en-IN" sz="2000" dirty="0" smtClean="0"/>
              <a:t> class (</a:t>
            </a:r>
            <a:r>
              <a:rPr lang="en-IN" sz="2000" dirty="0" err="1" smtClean="0"/>
              <a:t>JEventDispatcher</a:t>
            </a:r>
            <a:r>
              <a:rPr lang="en-IN" sz="2000" dirty="0" smtClean="0"/>
              <a:t> in </a:t>
            </a:r>
            <a:r>
              <a:rPr lang="en-IN" sz="2000" dirty="0" err="1" smtClean="0"/>
              <a:t>Joomla</a:t>
            </a:r>
            <a:r>
              <a:rPr lang="en-IN" sz="2000" dirty="0" smtClean="0"/>
              <a:t> 3.x) is an event handler which calls all </a:t>
            </a:r>
            <a:r>
              <a:rPr lang="en-IN" sz="2000" dirty="0" err="1" smtClean="0"/>
              <a:t>plugins</a:t>
            </a:r>
            <a:r>
              <a:rPr lang="en-IN" sz="2000" dirty="0" smtClean="0"/>
              <a:t> registered for a particular event, when that event is triggered.</a:t>
            </a:r>
            <a:endParaRPr lang="en-IN"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962025" y="338138"/>
            <a:ext cx="7219950" cy="6180137"/>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4425355"/>
          </a:xfrm>
        </p:spPr>
        <p:txBody>
          <a:bodyPr/>
          <a:lstStyle/>
          <a:p>
            <a:pPr>
              <a:buNone/>
            </a:pPr>
            <a:r>
              <a:rPr lang="en-IN" sz="2000" b="1" dirty="0" smtClean="0"/>
              <a:t>Step (1): </a:t>
            </a:r>
            <a:r>
              <a:rPr lang="en-IN" sz="2000" dirty="0" smtClean="0"/>
              <a:t>Click on</a:t>
            </a:r>
            <a:r>
              <a:rPr lang="en-IN" sz="2000" b="1" dirty="0" smtClean="0"/>
              <a:t> Extension --&gt; </a:t>
            </a:r>
            <a:r>
              <a:rPr lang="en-IN" sz="2000" b="1" dirty="0" err="1" smtClean="0"/>
              <a:t>Plugin</a:t>
            </a:r>
            <a:r>
              <a:rPr lang="en-IN" sz="2000" b="1" dirty="0" smtClean="0"/>
              <a:t>   </a:t>
            </a:r>
            <a:r>
              <a:rPr lang="en-IN" sz="2000" dirty="0" smtClean="0"/>
              <a:t>in </a:t>
            </a:r>
            <a:r>
              <a:rPr lang="en-IN" sz="2000" dirty="0" err="1" smtClean="0"/>
              <a:t>Joomla</a:t>
            </a:r>
            <a:r>
              <a:rPr lang="en-IN" sz="2000" dirty="0" smtClean="0"/>
              <a:t> administrator as shown</a:t>
            </a:r>
            <a:r>
              <a:rPr lang="en-IN" sz="2000" b="1" dirty="0" smtClean="0"/>
              <a:t> 	</a:t>
            </a:r>
            <a:r>
              <a:rPr lang="en-IN" sz="2000" dirty="0" smtClean="0"/>
              <a:t>below.</a:t>
            </a:r>
          </a:p>
          <a:p>
            <a:pPr>
              <a:buNone/>
            </a:pPr>
            <a:endParaRPr lang="en-IN" dirty="0"/>
          </a:p>
        </p:txBody>
      </p:sp>
      <p:pic>
        <p:nvPicPr>
          <p:cNvPr id="5" name="Picture 4"/>
          <p:cNvPicPr/>
          <p:nvPr/>
        </p:nvPicPr>
        <p:blipFill>
          <a:blip r:embed="rId2" cstate="print"/>
          <a:stretch>
            <a:fillRect/>
          </a:stretch>
        </p:blipFill>
        <p:spPr bwMode="auto">
          <a:xfrm>
            <a:off x="0" y="1219200"/>
            <a:ext cx="8892480" cy="56388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6669360"/>
          </a:xfrm>
        </p:spPr>
        <p:txBody>
          <a:bodyPr>
            <a:normAutofit fontScale="92500" lnSpcReduction="20000"/>
          </a:bodyPr>
          <a:lstStyle/>
          <a:p>
            <a:pPr algn="just">
              <a:buNone/>
            </a:pPr>
            <a:r>
              <a:rPr lang="en-IN" sz="2200" b="1" dirty="0" smtClean="0"/>
              <a:t>Step (2): </a:t>
            </a:r>
            <a:r>
              <a:rPr lang="en-IN" sz="2200" dirty="0" smtClean="0"/>
              <a:t>After clicking on the</a:t>
            </a:r>
            <a:r>
              <a:rPr lang="en-IN" sz="2200" b="1" dirty="0" smtClean="0"/>
              <a:t> </a:t>
            </a:r>
            <a:r>
              <a:rPr lang="en-IN" sz="2200" b="1" dirty="0" err="1" smtClean="0"/>
              <a:t>Plugin</a:t>
            </a:r>
            <a:r>
              <a:rPr lang="en-IN" sz="2200" b="1" dirty="0" smtClean="0"/>
              <a:t>  </a:t>
            </a:r>
            <a:r>
              <a:rPr lang="en-IN" sz="2200" dirty="0" smtClean="0"/>
              <a:t>, an existing </a:t>
            </a:r>
            <a:r>
              <a:rPr lang="en-IN" sz="2200" dirty="0" err="1" smtClean="0"/>
              <a:t>Joomla</a:t>
            </a:r>
            <a:r>
              <a:rPr lang="en-IN" sz="2200" dirty="0" smtClean="0"/>
              <a:t>  </a:t>
            </a:r>
            <a:r>
              <a:rPr lang="en-IN" sz="2200" dirty="0" err="1" smtClean="0"/>
              <a:t>plugin</a:t>
            </a:r>
            <a:r>
              <a:rPr lang="en-IN" sz="2200" dirty="0" smtClean="0"/>
              <a:t> will be</a:t>
            </a:r>
            <a:r>
              <a:rPr lang="en-IN" sz="2200" b="1" dirty="0" smtClean="0"/>
              <a:t> </a:t>
            </a:r>
          </a:p>
          <a:p>
            <a:pPr algn="just">
              <a:buNone/>
            </a:pPr>
            <a:r>
              <a:rPr lang="en-IN" sz="2200" dirty="0" smtClean="0"/>
              <a:t>		displayed as shown below.</a:t>
            </a:r>
          </a:p>
          <a:p>
            <a:pPr>
              <a:buNone/>
            </a:pPr>
            <a:endParaRPr lang="en-IN" sz="2000" dirty="0" smtClean="0"/>
          </a:p>
          <a:p>
            <a:pPr>
              <a:buNone/>
            </a:pPr>
            <a:endParaRPr lang="en-IN" sz="2000" dirty="0" smtClean="0"/>
          </a:p>
          <a:p>
            <a:pPr>
              <a:buNone/>
            </a:pPr>
            <a:endParaRPr lang="en-IN" sz="2000" dirty="0" smtClean="0"/>
          </a:p>
          <a:p>
            <a:pPr>
              <a:buNone/>
            </a:pPr>
            <a:endParaRPr lang="en-IN" sz="2000" dirty="0" smtClean="0"/>
          </a:p>
          <a:p>
            <a:pPr>
              <a:buNone/>
            </a:pPr>
            <a:endParaRPr lang="en-IN" sz="2000" dirty="0" smtClean="0"/>
          </a:p>
          <a:p>
            <a:pPr>
              <a:buNone/>
            </a:pPr>
            <a:endParaRPr lang="en-IN" sz="2000" dirty="0" smtClean="0"/>
          </a:p>
          <a:p>
            <a:pPr>
              <a:buNone/>
            </a:pPr>
            <a:endParaRPr lang="en-IN" sz="2000" dirty="0" smtClean="0"/>
          </a:p>
          <a:p>
            <a:pPr>
              <a:buNone/>
            </a:pPr>
            <a:endParaRPr lang="en-IN" sz="2000" dirty="0" smtClean="0"/>
          </a:p>
          <a:p>
            <a:pPr>
              <a:buNone/>
            </a:pPr>
            <a:endParaRPr lang="en-IN" sz="2000" dirty="0" smtClean="0"/>
          </a:p>
          <a:p>
            <a:pPr>
              <a:buNone/>
            </a:pPr>
            <a:endParaRPr lang="en-IN" sz="2000" b="1" dirty="0" smtClean="0"/>
          </a:p>
          <a:p>
            <a:pPr>
              <a:buNone/>
            </a:pPr>
            <a:endParaRPr lang="en-IN" sz="2000" b="1" dirty="0" smtClean="0"/>
          </a:p>
          <a:p>
            <a:pPr>
              <a:buNone/>
            </a:pPr>
            <a:endParaRPr lang="en-IN" sz="2000" b="1" dirty="0" smtClean="0"/>
          </a:p>
          <a:p>
            <a:pPr>
              <a:buNone/>
            </a:pPr>
            <a:endParaRPr lang="en-IN" sz="2200" b="1" dirty="0" smtClean="0"/>
          </a:p>
          <a:p>
            <a:pPr>
              <a:buNone/>
            </a:pPr>
            <a:r>
              <a:rPr lang="en-IN" sz="2600" b="1" u="sng" dirty="0" smtClean="0"/>
              <a:t>Toolbar</a:t>
            </a:r>
            <a:endParaRPr lang="en-IN" sz="2600" u="sng" dirty="0" smtClean="0"/>
          </a:p>
          <a:p>
            <a:pPr>
              <a:buNone/>
            </a:pPr>
            <a:r>
              <a:rPr lang="en-IN" sz="2200" dirty="0" smtClean="0"/>
              <a:t>Following are the toolbar options in the </a:t>
            </a:r>
            <a:r>
              <a:rPr lang="en-IN" sz="2200" dirty="0" err="1" smtClean="0"/>
              <a:t>Plugin</a:t>
            </a:r>
            <a:r>
              <a:rPr lang="en-IN" sz="2000" dirty="0" smtClean="0"/>
              <a:t>: </a:t>
            </a:r>
          </a:p>
          <a:p>
            <a:pPr lvl="1">
              <a:buFont typeface="Arial" pitchFamily="34" charset="0"/>
              <a:buChar char="•"/>
            </a:pPr>
            <a:r>
              <a:rPr lang="en-IN" sz="2200" b="1" dirty="0" smtClean="0"/>
              <a:t>Edit: </a:t>
            </a:r>
            <a:r>
              <a:rPr lang="en-IN" sz="2200" dirty="0" smtClean="0"/>
              <a:t>Edit the plug-in. </a:t>
            </a:r>
          </a:p>
          <a:p>
            <a:pPr lvl="1">
              <a:buFont typeface="Arial" pitchFamily="34" charset="0"/>
              <a:buChar char="•"/>
            </a:pPr>
            <a:r>
              <a:rPr lang="en-IN" sz="2200" b="1" dirty="0" smtClean="0"/>
              <a:t>Enable: </a:t>
            </a:r>
            <a:r>
              <a:rPr lang="en-IN" sz="2200" dirty="0" smtClean="0"/>
              <a:t>Enable the plug-in to use on the website. </a:t>
            </a:r>
          </a:p>
          <a:p>
            <a:pPr lvl="1">
              <a:buFont typeface="Arial" pitchFamily="34" charset="0"/>
              <a:buChar char="•"/>
            </a:pPr>
            <a:r>
              <a:rPr lang="en-IN" sz="2200" b="1" dirty="0" smtClean="0"/>
              <a:t>Disable: </a:t>
            </a:r>
            <a:r>
              <a:rPr lang="en-IN" sz="2200" dirty="0" smtClean="0"/>
              <a:t>Disable the plug-in which are not necessary on the website. </a:t>
            </a:r>
          </a:p>
          <a:p>
            <a:pPr lvl="1">
              <a:buFont typeface="Arial" pitchFamily="34" charset="0"/>
              <a:buChar char="•"/>
            </a:pPr>
            <a:r>
              <a:rPr lang="en-IN" sz="2200" b="1" dirty="0" smtClean="0"/>
              <a:t>Check In: </a:t>
            </a:r>
            <a:r>
              <a:rPr lang="en-IN" sz="2200" dirty="0" smtClean="0"/>
              <a:t>Used to check in the plug-in and after completing the process displays</a:t>
            </a:r>
            <a:r>
              <a:rPr lang="en-IN" sz="2200" b="1" dirty="0" smtClean="0"/>
              <a:t> </a:t>
            </a:r>
            <a:r>
              <a:rPr lang="en-IN" sz="2200" dirty="0" smtClean="0"/>
              <a:t>the successful message.</a:t>
            </a:r>
          </a:p>
          <a:p>
            <a:pPr>
              <a:buNone/>
            </a:pPr>
            <a:endParaRPr lang="en-IN" sz="2000" dirty="0" smtClean="0"/>
          </a:p>
          <a:p>
            <a:pPr>
              <a:buNone/>
            </a:pPr>
            <a:endParaRPr lang="en-IN" dirty="0"/>
          </a:p>
        </p:txBody>
      </p:sp>
      <p:pic>
        <p:nvPicPr>
          <p:cNvPr id="4" name="Picture 3"/>
          <p:cNvPicPr/>
          <p:nvPr/>
        </p:nvPicPr>
        <p:blipFill>
          <a:blip r:embed="rId2" cstate="print"/>
          <a:stretch>
            <a:fillRect/>
          </a:stretch>
        </p:blipFill>
        <p:spPr bwMode="auto">
          <a:xfrm>
            <a:off x="0" y="836712"/>
            <a:ext cx="9144000" cy="3600399"/>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00347" y="1700808"/>
            <a:ext cx="4343305" cy="175432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Thank You</a:t>
            </a:r>
          </a:p>
          <a:p>
            <a:pPr algn="ct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373563"/>
          </a:xfrm>
        </p:spPr>
        <p:txBody>
          <a:bodyPr>
            <a:normAutofit/>
          </a:bodyPr>
          <a:lstStyle/>
          <a:p>
            <a:r>
              <a:rPr lang="en-IN" sz="2400" dirty="0" smtClean="0"/>
              <a:t>Establishing a sound business communication with your existing customers and targeted clients is considered key to business strategy. The more you get a chance to communicate with the audience, the more you feel what they expect from you. Now the question is. What is the effective way to reach to customers easily? The answer is managing an interactive forum on your website.</a:t>
            </a:r>
          </a:p>
          <a:p>
            <a:r>
              <a:rPr lang="en-IN" sz="2400" dirty="0" smtClean="0"/>
              <a:t>You don’t need to know a single line of code to add a forum to your </a:t>
            </a:r>
            <a:r>
              <a:rPr lang="en-IN" sz="2400" dirty="0" err="1" smtClean="0"/>
              <a:t>Joomla</a:t>
            </a:r>
            <a:r>
              <a:rPr lang="en-IN" sz="2400" dirty="0" smtClean="0"/>
              <a:t> site.</a:t>
            </a:r>
          </a:p>
          <a:p>
            <a:r>
              <a:rPr lang="en-IN" sz="2400" dirty="0" smtClean="0"/>
              <a:t>The only thing you have to install the extension and configure them to your specification.</a:t>
            </a:r>
            <a:endParaRPr lang="en-IN" sz="2400" dirty="0"/>
          </a:p>
        </p:txBody>
      </p:sp>
      <p:sp>
        <p:nvSpPr>
          <p:cNvPr id="6" name="Title 7"/>
          <p:cNvSpPr>
            <a:spLocks noGrp="1"/>
          </p:cNvSpPr>
          <p:nvPr>
            <p:ph type="title"/>
          </p:nvPr>
        </p:nvSpPr>
        <p:spPr>
          <a:xfrm>
            <a:off x="251520" y="0"/>
            <a:ext cx="8679600" cy="18576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IN" sz="4000" b="1" dirty="0" smtClean="0"/>
              <a:t>FORUM</a:t>
            </a:r>
            <a:endParaRPr lang="en-IN" sz="4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72816"/>
            <a:ext cx="8229600" cy="4353347"/>
          </a:xfrm>
        </p:spPr>
        <p:txBody>
          <a:bodyPr>
            <a:normAutofit/>
          </a:bodyPr>
          <a:lstStyle/>
          <a:p>
            <a:pPr>
              <a:buNone/>
            </a:pPr>
            <a:r>
              <a:rPr lang="en-IN" sz="2000" b="1" dirty="0" smtClean="0"/>
              <a:t>Step(1):</a:t>
            </a:r>
            <a:r>
              <a:rPr lang="en-IN" sz="2000" dirty="0" smtClean="0"/>
              <a:t>To add a forum in your </a:t>
            </a:r>
            <a:r>
              <a:rPr lang="en-IN" sz="2000" dirty="0" err="1" smtClean="0"/>
              <a:t>Joomla</a:t>
            </a:r>
            <a:r>
              <a:rPr lang="en-IN" sz="2000" dirty="0" smtClean="0"/>
              <a:t> website, you have to download discussion extension first. and then install the extension via </a:t>
            </a:r>
            <a:r>
              <a:rPr lang="en-IN" sz="2000" b="1" dirty="0" smtClean="0"/>
              <a:t>Extension  &gt;Manage &gt; Install &gt; </a:t>
            </a:r>
            <a:r>
              <a:rPr lang="en-IN" sz="2000" dirty="0" smtClean="0"/>
              <a:t>from the </a:t>
            </a:r>
            <a:r>
              <a:rPr lang="en-IN" sz="2000" dirty="0" err="1" smtClean="0"/>
              <a:t>Joomla</a:t>
            </a:r>
            <a:r>
              <a:rPr lang="en-IN" sz="2000" dirty="0" smtClean="0"/>
              <a:t> Back-end. </a:t>
            </a:r>
            <a:r>
              <a:rPr lang="en-IN" sz="2000" b="1" dirty="0" smtClean="0"/>
              <a:t> </a:t>
            </a:r>
          </a:p>
          <a:p>
            <a:pPr>
              <a:buNone/>
            </a:pPr>
            <a:endParaRPr lang="en-IN" sz="2000" dirty="0"/>
          </a:p>
        </p:txBody>
      </p:sp>
      <p:sp>
        <p:nvSpPr>
          <p:cNvPr id="7" name="Title 7"/>
          <p:cNvSpPr>
            <a:spLocks noGrp="1"/>
          </p:cNvSpPr>
          <p:nvPr>
            <p:ph type="title"/>
          </p:nvPr>
        </p:nvSpPr>
        <p:spPr>
          <a:xfrm>
            <a:off x="251520" y="0"/>
            <a:ext cx="8679600" cy="18576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IN" sz="4000" b="1" dirty="0" smtClean="0"/>
              <a:t>ADDING FORUM</a:t>
            </a:r>
            <a:endParaRPr lang="en-IN" sz="4000" dirty="0"/>
          </a:p>
        </p:txBody>
      </p:sp>
      <p:pic>
        <p:nvPicPr>
          <p:cNvPr id="1027" name="Picture 3"/>
          <p:cNvPicPr>
            <a:picLocks noChangeAspect="1" noChangeArrowheads="1"/>
          </p:cNvPicPr>
          <p:nvPr/>
        </p:nvPicPr>
        <p:blipFill>
          <a:blip r:embed="rId2" cstate="print"/>
          <a:srcRect t="12500" r="439" b="11458"/>
          <a:stretch>
            <a:fillRect/>
          </a:stretch>
        </p:blipFill>
        <p:spPr bwMode="auto">
          <a:xfrm>
            <a:off x="0" y="2819400"/>
            <a:ext cx="9144000" cy="4038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858000"/>
          </a:xfrm>
        </p:spPr>
        <p:txBody>
          <a:bodyPr/>
          <a:lstStyle/>
          <a:p>
            <a:pPr algn="just">
              <a:buNone/>
            </a:pPr>
            <a:r>
              <a:rPr lang="en-IN" sz="2000" b="1" dirty="0" smtClean="0"/>
              <a:t>Step (2): </a:t>
            </a:r>
            <a:r>
              <a:rPr lang="en-IN" sz="2000" dirty="0" smtClean="0"/>
              <a:t>Click on</a:t>
            </a:r>
            <a:r>
              <a:rPr lang="en-IN" sz="2000" b="1" dirty="0" smtClean="0"/>
              <a:t> Choose File </a:t>
            </a:r>
            <a:r>
              <a:rPr lang="en-IN" sz="2000" dirty="0" smtClean="0"/>
              <a:t>button and choose the extensions forum you 	have</a:t>
            </a:r>
            <a:r>
              <a:rPr lang="en-IN" sz="2000" b="1" dirty="0" smtClean="0"/>
              <a:t> </a:t>
            </a:r>
            <a:r>
              <a:rPr lang="en-IN" sz="2000" dirty="0" smtClean="0"/>
              <a:t>downloaded to include in your web site. After choosing the file, 	click on </a:t>
            </a:r>
            <a:r>
              <a:rPr lang="en-IN" sz="2000" b="1" dirty="0" smtClean="0"/>
              <a:t>Upload &amp; Install</a:t>
            </a:r>
            <a:r>
              <a:rPr lang="en-IN" sz="2000" dirty="0" smtClean="0"/>
              <a:t> button.</a:t>
            </a:r>
          </a:p>
          <a:p>
            <a:pPr>
              <a:buNone/>
            </a:pPr>
            <a:endParaRPr lang="en-IN" dirty="0"/>
          </a:p>
        </p:txBody>
      </p:sp>
      <p:pic>
        <p:nvPicPr>
          <p:cNvPr id="2050" name="Picture 2"/>
          <p:cNvPicPr>
            <a:picLocks noChangeAspect="1" noChangeArrowheads="1"/>
          </p:cNvPicPr>
          <p:nvPr/>
        </p:nvPicPr>
        <p:blipFill>
          <a:blip r:embed="rId2" cstate="print"/>
          <a:srcRect/>
          <a:stretch>
            <a:fillRect/>
          </a:stretch>
        </p:blipFill>
        <p:spPr bwMode="auto">
          <a:xfrm>
            <a:off x="1" y="1228725"/>
            <a:ext cx="9144000" cy="56292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858000"/>
          </a:xfrm>
        </p:spPr>
        <p:txBody>
          <a:bodyPr/>
          <a:lstStyle/>
          <a:p>
            <a:pPr algn="just">
              <a:buNone/>
            </a:pPr>
            <a:r>
              <a:rPr lang="en-IN" sz="2000" b="1" dirty="0" smtClean="0"/>
              <a:t>Step (3): </a:t>
            </a:r>
            <a:r>
              <a:rPr lang="en-IN" sz="2000" dirty="0" err="1" smtClean="0"/>
              <a:t>Joomla</a:t>
            </a:r>
            <a:r>
              <a:rPr lang="en-IN" sz="2000" dirty="0" smtClean="0"/>
              <a:t> starts installing the Forum extension for your site. After the 	installation</a:t>
            </a:r>
            <a:r>
              <a:rPr lang="en-IN" sz="2000" b="1" dirty="0" smtClean="0"/>
              <a:t> </a:t>
            </a:r>
            <a:r>
              <a:rPr lang="en-IN" sz="2000" dirty="0" smtClean="0"/>
              <a:t>is complete, you get the screen below showing the 	success message.</a:t>
            </a:r>
          </a:p>
          <a:p>
            <a:pPr>
              <a:buNone/>
            </a:pPr>
            <a:endParaRPr lang="en-IN" dirty="0"/>
          </a:p>
        </p:txBody>
      </p:sp>
      <p:pic>
        <p:nvPicPr>
          <p:cNvPr id="4" name="Picture 3"/>
          <p:cNvPicPr/>
          <p:nvPr/>
        </p:nvPicPr>
        <p:blipFill>
          <a:blip r:embed="rId2" cstate="print"/>
          <a:stretch>
            <a:fillRect/>
          </a:stretch>
        </p:blipFill>
        <p:spPr bwMode="auto">
          <a:xfrm>
            <a:off x="0" y="1196752"/>
            <a:ext cx="9144000" cy="566124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858000"/>
          </a:xfrm>
        </p:spPr>
        <p:txBody>
          <a:bodyPr/>
          <a:lstStyle/>
          <a:p>
            <a:pPr algn="just">
              <a:buNone/>
            </a:pPr>
            <a:r>
              <a:rPr lang="en-IN" sz="2000" b="1" dirty="0" smtClean="0"/>
              <a:t>Step (4): </a:t>
            </a:r>
            <a:r>
              <a:rPr lang="en-IN" sz="2000" dirty="0" smtClean="0"/>
              <a:t>Click on Extension </a:t>
            </a:r>
            <a:r>
              <a:rPr lang="en-IN" sz="2000" dirty="0" smtClean="0">
                <a:sym typeface="Wingdings"/>
              </a:rPr>
              <a:t></a:t>
            </a:r>
            <a:r>
              <a:rPr lang="en-IN" sz="2000" dirty="0" smtClean="0"/>
              <a:t> </a:t>
            </a:r>
            <a:r>
              <a:rPr lang="en-IN" sz="2000" dirty="0" err="1" smtClean="0"/>
              <a:t>Plugin</a:t>
            </a:r>
            <a:r>
              <a:rPr lang="en-IN" sz="2000" dirty="0" smtClean="0"/>
              <a:t> , then you will get the following screen 	,select the check box against </a:t>
            </a:r>
            <a:r>
              <a:rPr lang="en-IN" sz="2000" dirty="0" err="1" smtClean="0"/>
              <a:t>plugin</a:t>
            </a:r>
            <a:r>
              <a:rPr lang="en-IN" sz="2000" dirty="0" smtClean="0"/>
              <a:t> name and then enable it</a:t>
            </a:r>
          </a:p>
          <a:p>
            <a:pPr>
              <a:buNone/>
            </a:pPr>
            <a:endParaRPr lang="en-IN" dirty="0"/>
          </a:p>
        </p:txBody>
      </p:sp>
      <p:pic>
        <p:nvPicPr>
          <p:cNvPr id="3074" name="Picture 2"/>
          <p:cNvPicPr>
            <a:picLocks noChangeAspect="1" noChangeArrowheads="1"/>
          </p:cNvPicPr>
          <p:nvPr/>
        </p:nvPicPr>
        <p:blipFill>
          <a:blip r:embed="rId2" cstate="print"/>
          <a:srcRect/>
          <a:stretch>
            <a:fillRect/>
          </a:stretch>
        </p:blipFill>
        <p:spPr bwMode="auto">
          <a:xfrm>
            <a:off x="1" y="914400"/>
            <a:ext cx="9144000" cy="56292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858000"/>
          </a:xfrm>
        </p:spPr>
        <p:txBody>
          <a:bodyPr/>
          <a:lstStyle/>
          <a:p>
            <a:pPr>
              <a:buNone/>
            </a:pPr>
            <a:r>
              <a:rPr lang="en-IN" sz="2000" b="1" dirty="0" smtClean="0"/>
              <a:t>Step (5):</a:t>
            </a:r>
            <a:r>
              <a:rPr lang="en-IN" sz="2000" dirty="0" smtClean="0"/>
              <a:t> Click on </a:t>
            </a:r>
            <a:r>
              <a:rPr lang="en-IN" sz="2000" b="1" dirty="0" smtClean="0"/>
              <a:t>Menus-&gt; Main Menu-&gt;Add New Menu Item</a:t>
            </a:r>
          </a:p>
          <a:p>
            <a:pPr>
              <a:buNone/>
            </a:pPr>
            <a:endParaRPr lang="en-IN" dirty="0"/>
          </a:p>
        </p:txBody>
      </p:sp>
      <p:pic>
        <p:nvPicPr>
          <p:cNvPr id="4" name="Picture 3"/>
          <p:cNvPicPr/>
          <p:nvPr/>
        </p:nvPicPr>
        <p:blipFill>
          <a:blip r:embed="rId2" cstate="print"/>
          <a:stretch>
            <a:fillRect/>
          </a:stretch>
        </p:blipFill>
        <p:spPr bwMode="auto">
          <a:xfrm>
            <a:off x="1" y="764704"/>
            <a:ext cx="9144000" cy="583264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858000"/>
          </a:xfrm>
        </p:spPr>
        <p:txBody>
          <a:bodyPr/>
          <a:lstStyle/>
          <a:p>
            <a:pPr>
              <a:buNone/>
            </a:pPr>
            <a:r>
              <a:rPr lang="en-IN" sz="2000" b="1" dirty="0" smtClean="0"/>
              <a:t>Step (6):</a:t>
            </a:r>
            <a:r>
              <a:rPr lang="en-IN" sz="2000" dirty="0" smtClean="0"/>
              <a:t> In add menu item page, specify Menu Title,  click on </a:t>
            </a:r>
            <a:r>
              <a:rPr lang="en-IN" sz="2000" b="1" dirty="0" smtClean="0"/>
              <a:t>Select</a:t>
            </a:r>
            <a:r>
              <a:rPr lang="en-IN" sz="2000" dirty="0" smtClean="0"/>
              <a:t> button to 	the forum extension for your website.</a:t>
            </a:r>
          </a:p>
          <a:p>
            <a:pPr>
              <a:buNone/>
            </a:pPr>
            <a:endParaRPr lang="en-IN" dirty="0"/>
          </a:p>
        </p:txBody>
      </p:sp>
      <p:pic>
        <p:nvPicPr>
          <p:cNvPr id="4" name="Picture 3"/>
          <p:cNvPicPr/>
          <p:nvPr/>
        </p:nvPicPr>
        <p:blipFill>
          <a:blip r:embed="rId2" cstate="print">
            <a:extLst>
              <a:ext uri="{28A0092B-C50C-407E-A947-70E740481C1C}"/>
            </a:extLst>
          </a:blip>
          <a:srcRect t="12056"/>
          <a:stretch>
            <a:fillRect/>
          </a:stretch>
        </p:blipFill>
        <p:spPr bwMode="auto">
          <a:xfrm>
            <a:off x="0" y="1752600"/>
            <a:ext cx="9144000" cy="51054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357</TotalTime>
  <Words>509</Words>
  <Application>Microsoft Office PowerPoint</Application>
  <PresentationFormat>On-screen Show (4:3)</PresentationFormat>
  <Paragraphs>149</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Slide 1</vt:lpstr>
      <vt:lpstr>Slide 2</vt:lpstr>
      <vt:lpstr>FORUM</vt:lpstr>
      <vt:lpstr>ADDING FORUM</vt:lpstr>
      <vt:lpstr>Slide 5</vt:lpstr>
      <vt:lpstr>Slide 6</vt:lpstr>
      <vt:lpstr>Slide 7</vt:lpstr>
      <vt:lpstr>Slide 8</vt:lpstr>
      <vt:lpstr>Slide 9</vt:lpstr>
      <vt:lpstr>Slide 10</vt:lpstr>
      <vt:lpstr>WEB LINKS</vt:lpstr>
      <vt:lpstr>Slide 12</vt:lpstr>
      <vt:lpstr>ADDING WEB LINKS</vt:lpstr>
      <vt:lpstr>Slide 14</vt:lpstr>
      <vt:lpstr>Slide 15</vt:lpstr>
      <vt:lpstr>Slide 16</vt:lpstr>
      <vt:lpstr>Slide 17</vt:lpstr>
      <vt:lpstr>Slide 18</vt:lpstr>
      <vt:lpstr>Slide 19</vt:lpstr>
      <vt:lpstr>PLUGIN</vt:lpstr>
      <vt:lpstr>Slide 21</vt:lpstr>
      <vt:lpstr>Slide 22</vt:lpstr>
      <vt:lpstr>Slide 23</vt:lpstr>
      <vt:lpstr>Slide 24</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Knowgate.user10</dc:creator>
  <cp:lastModifiedBy>Knowgate.user11</cp:lastModifiedBy>
  <cp:revision>12</cp:revision>
  <dcterms:created xsi:type="dcterms:W3CDTF">2017-03-01T07:19:41Z</dcterms:created>
  <dcterms:modified xsi:type="dcterms:W3CDTF">2018-07-20T06:56:22Z</dcterms:modified>
</cp:coreProperties>
</file>