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E9BD4-A116-4862-8EC2-DC1FE28B3C11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670C-9B0A-4472-95E3-9308B1025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ocalhost/joomla/joomla_adding_content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Sr. Principal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Click</a:t>
            </a:r>
            <a:r>
              <a:rPr lang="en-IN" sz="2000" b="1" dirty="0" smtClean="0"/>
              <a:t> Components --&gt; Banners --&gt; Banners </a:t>
            </a:r>
            <a:r>
              <a:rPr lang="en-IN" sz="2000" dirty="0" smtClean="0"/>
              <a:t>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administrator, 	you</a:t>
            </a:r>
            <a:r>
              <a:rPr lang="en-IN" sz="2000" b="1" dirty="0" smtClean="0"/>
              <a:t> </a:t>
            </a:r>
            <a:r>
              <a:rPr lang="en-IN" sz="2000" dirty="0" smtClean="0"/>
              <a:t>will get the following screen.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ADDING BANNERS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Next, click on</a:t>
            </a:r>
            <a:r>
              <a:rPr lang="en-IN" sz="2000" b="1" dirty="0" smtClean="0"/>
              <a:t> New </a:t>
            </a:r>
            <a:r>
              <a:rPr lang="en-IN" sz="2000" dirty="0" smtClean="0"/>
              <a:t>button, you will get the following screen.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There are different tabs present in above screen. By default, </a:t>
            </a:r>
            <a:r>
              <a:rPr lang="en-IN" sz="2000" b="1" dirty="0" smtClean="0"/>
              <a:t>Details</a:t>
            </a:r>
            <a:r>
              <a:rPr lang="en-IN" sz="2000" dirty="0" smtClean="0"/>
              <a:t> tab is active. This tab displays the details of the banner.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692696"/>
            <a:ext cx="89644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IN" sz="8000" dirty="0" smtClean="0"/>
          </a:p>
          <a:p>
            <a:pPr>
              <a:buNone/>
            </a:pPr>
            <a:r>
              <a:rPr lang="en-IN" sz="8000" dirty="0" smtClean="0"/>
              <a:t>Below we have mentioned the details of the fields present on the </a:t>
            </a:r>
            <a:r>
              <a:rPr lang="en-IN" sz="8000" i="1" dirty="0" smtClean="0"/>
              <a:t>Details</a:t>
            </a:r>
            <a:r>
              <a:rPr lang="en-IN" sz="8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Name: </a:t>
            </a:r>
            <a:r>
              <a:rPr lang="en-IN" sz="8000" dirty="0" smtClean="0"/>
              <a:t>This block is used to write the name of the item.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Alias: </a:t>
            </a:r>
            <a:r>
              <a:rPr lang="en-IN" sz="8000" dirty="0" smtClean="0"/>
              <a:t>This is auto generated from the given name.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Type: </a:t>
            </a:r>
            <a:r>
              <a:rPr lang="en-IN" sz="8000" dirty="0" smtClean="0"/>
              <a:t>Displays the banner type i.e. image or HTML code.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Image: </a:t>
            </a:r>
            <a:r>
              <a:rPr lang="en-IN" sz="8000" dirty="0" smtClean="0"/>
              <a:t>Displays the image file of the banner.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Width: </a:t>
            </a:r>
            <a:r>
              <a:rPr lang="en-IN" sz="8000" dirty="0" smtClean="0"/>
              <a:t>Set the width of the banner image.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Height: </a:t>
            </a:r>
            <a:r>
              <a:rPr lang="en-IN" sz="8000" dirty="0" smtClean="0"/>
              <a:t>Set the height of the banner image.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Alternative Text: </a:t>
            </a:r>
            <a:r>
              <a:rPr lang="en-IN" sz="8000" dirty="0" smtClean="0"/>
              <a:t>It represents the alternative text to display on banner image.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Click URL: </a:t>
            </a:r>
            <a:r>
              <a:rPr lang="en-IN" sz="8000" dirty="0" smtClean="0"/>
              <a:t>When user clicks on the banner then it will navigate to the specified</a:t>
            </a:r>
            <a:r>
              <a:rPr lang="en-IN" sz="8000" b="1" dirty="0" smtClean="0"/>
              <a:t> </a:t>
            </a:r>
            <a:r>
              <a:rPr lang="en-IN" sz="8000" dirty="0" smtClean="0"/>
              <a:t>URL.</a:t>
            </a:r>
            <a:r>
              <a:rPr lang="en-IN" sz="8000" b="1" dirty="0" smtClean="0"/>
              <a:t> </a:t>
            </a:r>
            <a:endParaRPr lang="en-IN" sz="8000" dirty="0" smtClean="0"/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Description: </a:t>
            </a:r>
            <a:r>
              <a:rPr lang="en-IN" sz="8000" dirty="0" smtClean="0"/>
              <a:t>Brief description about the banner.</a:t>
            </a:r>
          </a:p>
          <a:p>
            <a:pPr lvl="0">
              <a:buNone/>
            </a:pPr>
            <a:endParaRPr lang="en-IN" sz="8000" dirty="0" smtClean="0"/>
          </a:p>
          <a:p>
            <a:pPr>
              <a:buNone/>
            </a:pPr>
            <a:r>
              <a:rPr lang="en-IN" sz="8000" dirty="0" smtClean="0"/>
              <a:t>Following fields are present on the right side of the </a:t>
            </a:r>
            <a:r>
              <a:rPr lang="en-IN" sz="8000" i="1" dirty="0" smtClean="0"/>
              <a:t>Details</a:t>
            </a:r>
            <a:r>
              <a:rPr lang="en-IN" sz="8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Category: </a:t>
            </a:r>
            <a:r>
              <a:rPr lang="en-IN" sz="8000" dirty="0" smtClean="0"/>
              <a:t>It displays the category of the banner.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Status: </a:t>
            </a:r>
            <a:r>
              <a:rPr lang="en-IN" sz="8000" dirty="0" smtClean="0"/>
              <a:t>It displays the status of the banner such as</a:t>
            </a:r>
            <a:r>
              <a:rPr lang="en-IN" sz="8000" b="1" dirty="0" smtClean="0"/>
              <a:t> </a:t>
            </a:r>
            <a:r>
              <a:rPr lang="en-IN" sz="8000" i="1" dirty="0" smtClean="0"/>
              <a:t>Published, Unpublished,</a:t>
            </a:r>
            <a:r>
              <a:rPr lang="en-IN" sz="8000" b="1" dirty="0" smtClean="0"/>
              <a:t> </a:t>
            </a:r>
            <a:r>
              <a:rPr lang="en-IN" sz="8000" i="1" dirty="0" smtClean="0"/>
              <a:t>Archived </a:t>
            </a:r>
            <a:r>
              <a:rPr lang="en-IN" sz="8000" dirty="0" smtClean="0"/>
              <a:t>and</a:t>
            </a:r>
            <a:r>
              <a:rPr lang="en-IN" sz="8000" i="1" dirty="0" smtClean="0"/>
              <a:t> Trashed</a:t>
            </a:r>
            <a:r>
              <a:rPr lang="en-IN" sz="8000" dirty="0" smtClean="0"/>
              <a:t>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Sticky: </a:t>
            </a:r>
            <a:r>
              <a:rPr lang="en-IN" sz="8000" dirty="0" smtClean="0"/>
              <a:t>It displays whether the banner is Sticky or not. For that we have to select</a:t>
            </a:r>
            <a:r>
              <a:rPr lang="en-IN" sz="8000" b="1" dirty="0" smtClean="0"/>
              <a:t> </a:t>
            </a:r>
            <a:r>
              <a:rPr lang="en-IN" sz="8000" dirty="0" smtClean="0"/>
              <a:t>either (Yes/No) button.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Language: </a:t>
            </a:r>
            <a:r>
              <a:rPr lang="en-IN" sz="8000" dirty="0" smtClean="0"/>
              <a:t>It displays the specified language of the banner. </a:t>
            </a:r>
          </a:p>
          <a:p>
            <a:pPr lvl="1">
              <a:buFont typeface="Arial" pitchFamily="34" charset="0"/>
              <a:buChar char="•"/>
            </a:pPr>
            <a:r>
              <a:rPr lang="en-IN" sz="8000" b="1" dirty="0" smtClean="0"/>
              <a:t>Version Note: </a:t>
            </a:r>
            <a:r>
              <a:rPr lang="en-IN" sz="8000" dirty="0" smtClean="0"/>
              <a:t>It displays the version of the items on the banner.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After clicking on</a:t>
            </a:r>
            <a:r>
              <a:rPr lang="en-IN" sz="2000" b="1" dirty="0" smtClean="0"/>
              <a:t> Banner Details </a:t>
            </a:r>
            <a:r>
              <a:rPr lang="en-IN" sz="2000" dirty="0" smtClean="0"/>
              <a:t>tab, you will get the following 	screen.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Following fields are present on </a:t>
            </a:r>
            <a:r>
              <a:rPr lang="en-IN" sz="2000" i="1" dirty="0" smtClean="0"/>
              <a:t>Banner Details</a:t>
            </a:r>
            <a:r>
              <a:rPr lang="en-IN" sz="2000" dirty="0" smtClean="0"/>
              <a:t> 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Max. Impressions: </a:t>
            </a:r>
            <a:r>
              <a:rPr lang="en-IN" sz="2000" dirty="0" smtClean="0"/>
              <a:t>Display the maximum number of impressions purchased for</a:t>
            </a:r>
            <a:r>
              <a:rPr lang="en-IN" sz="2000" b="1" dirty="0" smtClean="0"/>
              <a:t> </a:t>
            </a:r>
            <a:r>
              <a:rPr lang="en-IN" sz="2000" dirty="0" smtClean="0"/>
              <a:t>the banner. </a:t>
            </a:r>
            <a:r>
              <a:rPr lang="en-IN" sz="2000" i="1" dirty="0" smtClean="0"/>
              <a:t>Unlimited</a:t>
            </a:r>
            <a:r>
              <a:rPr lang="en-IN" sz="2000" dirty="0" smtClean="0"/>
              <a:t> checkbox indicates unlimited number of impressions to be allowed for the banner.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Total Impressions: </a:t>
            </a:r>
            <a:r>
              <a:rPr lang="en-IN" sz="2000" dirty="0" smtClean="0"/>
              <a:t>Shows the total number of banners displayed to a user on a</a:t>
            </a:r>
            <a:r>
              <a:rPr lang="en-IN" sz="2000" b="1" dirty="0" smtClean="0"/>
              <a:t> </a:t>
            </a:r>
            <a:r>
              <a:rPr lang="en-IN" sz="2000" dirty="0" smtClean="0"/>
              <a:t>web page. You can reset the Total Impressions to zero.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Total Clicks: </a:t>
            </a:r>
            <a:r>
              <a:rPr lang="en-IN" sz="2000" dirty="0" smtClean="0"/>
              <a:t>Displays the total number of times banners were clicked. You can</a:t>
            </a:r>
            <a:r>
              <a:rPr lang="en-IN" sz="2000" b="1" dirty="0" smtClean="0"/>
              <a:t> </a:t>
            </a:r>
            <a:r>
              <a:rPr lang="en-IN" sz="2000" dirty="0" smtClean="0"/>
              <a:t>reset the Total Clicks to zero.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8680"/>
            <a:ext cx="91440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Client: </a:t>
            </a:r>
            <a:r>
              <a:rPr lang="en-IN" sz="2000" dirty="0" smtClean="0"/>
              <a:t>Shows the client for the specified banner.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Purchase Type: </a:t>
            </a:r>
            <a:r>
              <a:rPr lang="en-IN" sz="2000" dirty="0" smtClean="0"/>
              <a:t>It shows the banner purchase type such as</a:t>
            </a:r>
            <a:r>
              <a:rPr lang="en-IN" sz="2000" b="1" dirty="0" smtClean="0"/>
              <a:t> </a:t>
            </a:r>
            <a:r>
              <a:rPr lang="en-IN" sz="2000" i="1" dirty="0" smtClean="0"/>
              <a:t>Use Client Default,</a:t>
            </a:r>
            <a:r>
              <a:rPr lang="en-IN" sz="2000" b="1" dirty="0" smtClean="0"/>
              <a:t> </a:t>
            </a:r>
            <a:r>
              <a:rPr lang="en-IN" sz="2000" i="1" dirty="0" smtClean="0"/>
              <a:t>Unlimited, Yearly, Monthly, Weekly </a:t>
            </a:r>
            <a:r>
              <a:rPr lang="en-IN" sz="2000" dirty="0" smtClean="0"/>
              <a:t>and</a:t>
            </a:r>
            <a:r>
              <a:rPr lang="en-IN" sz="2000" i="1" dirty="0" smtClean="0"/>
              <a:t> Daily</a:t>
            </a:r>
            <a:r>
              <a:rPr lang="en-IN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Track Impressions: </a:t>
            </a:r>
            <a:r>
              <a:rPr lang="en-IN" sz="2000" dirty="0" smtClean="0"/>
              <a:t>It specifies the number of tracks the banner is displayed on</a:t>
            </a:r>
            <a:r>
              <a:rPr lang="en-IN" sz="2000" b="1" dirty="0" smtClean="0"/>
              <a:t> </a:t>
            </a:r>
            <a:r>
              <a:rPr lang="en-IN" sz="2000" dirty="0" smtClean="0"/>
              <a:t>web page.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Track Clicks: </a:t>
            </a:r>
            <a:r>
              <a:rPr lang="en-IN" sz="2000" dirty="0" smtClean="0"/>
              <a:t>It specifies the number of track clicks on the web page.</a:t>
            </a:r>
          </a:p>
          <a:p>
            <a:pPr lvl="1"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b="1" dirty="0" smtClean="0"/>
              <a:t>Step (5):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Publishing </a:t>
            </a:r>
            <a:r>
              <a:rPr lang="en-IN" sz="2000" dirty="0" smtClean="0"/>
              <a:t>tab, you will get the following screen.</a:t>
            </a:r>
          </a:p>
          <a:p>
            <a:pPr>
              <a:buNone/>
            </a:pPr>
            <a:r>
              <a:rPr lang="en-IN" dirty="0" smtClean="0"/>
              <a:t> 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924944"/>
            <a:ext cx="91440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 lvl="1" algn="just">
              <a:buFont typeface="Arial" pitchFamily="34" charset="0"/>
              <a:buChar char="•"/>
            </a:pPr>
            <a:endParaRPr lang="en-IN" sz="2400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Start Publishing: </a:t>
            </a:r>
            <a:r>
              <a:rPr lang="en-IN" sz="2400" dirty="0" smtClean="0"/>
              <a:t>It indicates the date on which the banner is to be published on</a:t>
            </a:r>
            <a:r>
              <a:rPr lang="en-IN" sz="2400" b="1" dirty="0" smtClean="0"/>
              <a:t> </a:t>
            </a:r>
            <a:r>
              <a:rPr lang="en-IN" sz="2400" dirty="0" smtClean="0"/>
              <a:t>the web page.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Finish Publishing: </a:t>
            </a:r>
            <a:r>
              <a:rPr lang="en-IN" sz="2400" dirty="0" smtClean="0"/>
              <a:t>It indicates the date on which the banner is to be stopped</a:t>
            </a:r>
            <a:r>
              <a:rPr lang="en-IN" sz="2400" b="1" dirty="0" smtClean="0"/>
              <a:t> </a:t>
            </a:r>
            <a:r>
              <a:rPr lang="en-IN" sz="2400" dirty="0" smtClean="0"/>
              <a:t>from being published on the web page.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Created Date: </a:t>
            </a:r>
            <a:r>
              <a:rPr lang="en-IN" sz="2400" dirty="0" smtClean="0"/>
              <a:t>It indicates the date on which the banner was created.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Created by: </a:t>
            </a:r>
            <a:r>
              <a:rPr lang="en-IN" sz="2400" dirty="0" smtClean="0"/>
              <a:t>It indicates the name of the user who has created the banner.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Created by alias: </a:t>
            </a:r>
            <a:r>
              <a:rPr lang="en-IN" sz="2400" dirty="0" smtClean="0"/>
              <a:t>It indicates the name of the</a:t>
            </a:r>
            <a:r>
              <a:rPr lang="en-IN" sz="2400" b="1" dirty="0" smtClean="0"/>
              <a:t> </a:t>
            </a:r>
            <a:r>
              <a:rPr lang="en-IN" sz="2400" i="1" dirty="0" smtClean="0"/>
              <a:t>alias</a:t>
            </a:r>
            <a:r>
              <a:rPr lang="en-IN" sz="2400" b="1" dirty="0" smtClean="0"/>
              <a:t> </a:t>
            </a:r>
            <a:r>
              <a:rPr lang="en-IN" sz="2400" dirty="0" smtClean="0"/>
              <a:t>who has created the things</a:t>
            </a:r>
            <a:r>
              <a:rPr lang="en-IN" sz="2400" b="1" dirty="0" smtClean="0"/>
              <a:t> </a:t>
            </a:r>
            <a:r>
              <a:rPr lang="en-IN" sz="2400" dirty="0" smtClean="0"/>
              <a:t>required in banner.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Modified Date: </a:t>
            </a:r>
            <a:r>
              <a:rPr lang="en-IN" sz="2400" dirty="0" smtClean="0"/>
              <a:t>It indicates the last modified date of the banner.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Modified by: </a:t>
            </a:r>
            <a:r>
              <a:rPr lang="en-IN" sz="2400" dirty="0" smtClean="0"/>
              <a:t>It indicates the name of the user who has last modified the banner.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Revision: </a:t>
            </a:r>
            <a:r>
              <a:rPr lang="en-IN" sz="2400" dirty="0" smtClean="0"/>
              <a:t>It indicates the number of revisions for the banner.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400" b="1" dirty="0" smtClean="0"/>
              <a:t>ID: </a:t>
            </a:r>
            <a:r>
              <a:rPr lang="en-IN" sz="2400" dirty="0" smtClean="0"/>
              <a:t>It indicates the number of identity needed for the banner.</a:t>
            </a:r>
          </a:p>
          <a:p>
            <a:pPr algn="just">
              <a:buNone/>
            </a:pPr>
            <a:endParaRPr lang="en-IN" sz="2400" dirty="0" smtClean="0"/>
          </a:p>
          <a:p>
            <a:pPr algn="just">
              <a:buNone/>
            </a:pPr>
            <a:r>
              <a:rPr lang="en-IN" sz="2400" dirty="0" smtClean="0"/>
              <a:t>Following fields are present on right side of the Publishing tab.</a:t>
            </a:r>
          </a:p>
          <a:p>
            <a:pPr lvl="0" algn="just"/>
            <a:r>
              <a:rPr lang="en-IN" sz="2400" b="1" dirty="0" smtClean="0"/>
              <a:t>Meta Keywords: </a:t>
            </a:r>
            <a:r>
              <a:rPr lang="en-IN" sz="2400" dirty="0" smtClean="0"/>
              <a:t>It specifies the different meta keywords and it should be</a:t>
            </a:r>
            <a:r>
              <a:rPr lang="en-IN" sz="2400" b="1" dirty="0" smtClean="0"/>
              <a:t> </a:t>
            </a:r>
            <a:r>
              <a:rPr lang="en-IN" sz="2400" dirty="0" smtClean="0"/>
              <a:t>represented either by lowercase or uppercase.</a:t>
            </a:r>
          </a:p>
          <a:p>
            <a:pPr lvl="0" algn="just"/>
            <a:r>
              <a:rPr lang="en-IN" sz="2400" b="1" dirty="0" smtClean="0"/>
              <a:t>Use Own Prefix: </a:t>
            </a:r>
            <a:r>
              <a:rPr lang="en-IN" sz="2400" dirty="0" smtClean="0"/>
              <a:t>It specifies to use your own prefixes by selecting either</a:t>
            </a:r>
            <a:r>
              <a:rPr lang="en-IN" sz="2400" b="1" dirty="0" smtClean="0"/>
              <a:t> </a:t>
            </a:r>
            <a:r>
              <a:rPr lang="en-IN" sz="2400" dirty="0" smtClean="0"/>
              <a:t>(Yes/No).</a:t>
            </a:r>
          </a:p>
          <a:p>
            <a:pPr lvl="0" algn="just"/>
            <a:r>
              <a:rPr lang="en-IN" sz="2400" b="1" dirty="0" smtClean="0"/>
              <a:t>Meta Keyword Prefix: </a:t>
            </a:r>
            <a:r>
              <a:rPr lang="en-IN" sz="2400" dirty="0" smtClean="0"/>
              <a:t>It specifies the prefixes of meta keywords and it takes</a:t>
            </a:r>
            <a:r>
              <a:rPr lang="en-IN" sz="2400" b="1" dirty="0" smtClean="0"/>
              <a:t> </a:t>
            </a:r>
            <a:r>
              <a:rPr lang="en-IN" sz="2400" dirty="0" smtClean="0"/>
              <a:t>those prefixes which are available in meta keywords tag.</a:t>
            </a:r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Go to</a:t>
            </a:r>
            <a:r>
              <a:rPr lang="en-IN" sz="2000" b="1" dirty="0" smtClean="0"/>
              <a:t> System --&gt; Global Configuration </a:t>
            </a:r>
            <a:r>
              <a:rPr lang="en-IN" sz="2000" dirty="0" smtClean="0"/>
              <a:t>as shown in the following 	screen.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ADDING CONTACTS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 smtClean="0"/>
              <a:t>Next, click on </a:t>
            </a:r>
            <a:r>
              <a:rPr lang="en-IN" sz="2000" b="1" dirty="0" smtClean="0"/>
              <a:t>Contacts</a:t>
            </a:r>
            <a:r>
              <a:rPr lang="en-IN" sz="2000" dirty="0" smtClean="0"/>
              <a:t>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</a:t>
            </a:r>
            <a:r>
              <a:rPr lang="en-IN" sz="2000" b="1" dirty="0" smtClean="0"/>
              <a:t>Global Configuration</a:t>
            </a:r>
            <a:r>
              <a:rPr lang="en-IN" sz="2000" dirty="0" smtClean="0"/>
              <a:t> and you will get to see the following screen.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200" dirty="0" smtClean="0"/>
              <a:t>Below we have mentioned the details of the fields present on the </a:t>
            </a:r>
            <a:r>
              <a:rPr lang="en-IN" sz="2200" b="1" dirty="0" smtClean="0"/>
              <a:t>Contact</a:t>
            </a:r>
            <a:r>
              <a:rPr lang="en-IN" sz="2200" dirty="0" smtClean="0"/>
              <a:t> 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Choose a layout: </a:t>
            </a:r>
            <a:r>
              <a:rPr lang="en-IN" sz="2200" dirty="0" smtClean="0"/>
              <a:t>It selects default layout for items.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Contact Category: </a:t>
            </a:r>
            <a:r>
              <a:rPr lang="en-IN" sz="2200" dirty="0" smtClean="0"/>
              <a:t>In case of</a:t>
            </a:r>
            <a:r>
              <a:rPr lang="en-IN" sz="2200" b="1" dirty="0" smtClean="0"/>
              <a:t> Hide</a:t>
            </a:r>
            <a:r>
              <a:rPr lang="en-IN" sz="2200" dirty="0" smtClean="0"/>
              <a:t>, contact category will not display. In case</a:t>
            </a:r>
            <a:r>
              <a:rPr lang="en-IN" sz="2200" b="1" dirty="0" smtClean="0"/>
              <a:t> </a:t>
            </a:r>
            <a:r>
              <a:rPr lang="en-IN" sz="2200" dirty="0" smtClean="0"/>
              <a:t>of </a:t>
            </a:r>
            <a:r>
              <a:rPr lang="en-IN" sz="2200" b="1" dirty="0" smtClean="0"/>
              <a:t>Show Without Link</a:t>
            </a:r>
            <a:r>
              <a:rPr lang="en-IN" sz="2200" dirty="0" smtClean="0"/>
              <a:t>, it will display plain text and in case of </a:t>
            </a:r>
            <a:r>
              <a:rPr lang="en-IN" sz="2200" b="1" dirty="0" smtClean="0"/>
              <a:t>Show With Link</a:t>
            </a:r>
            <a:r>
              <a:rPr lang="en-IN" sz="2200" dirty="0" smtClean="0"/>
              <a:t> it will display as menu items.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Save History: </a:t>
            </a:r>
            <a:r>
              <a:rPr lang="en-IN" sz="2200" dirty="0" smtClean="0"/>
              <a:t>It saves the version history of the component when selected as</a:t>
            </a:r>
            <a:r>
              <a:rPr lang="en-IN" sz="2200" b="1" dirty="0" smtClean="0"/>
              <a:t> </a:t>
            </a:r>
            <a:r>
              <a:rPr lang="en-IN" sz="2200" dirty="0" smtClean="0"/>
              <a:t>Yes. Otherwise no version history is saved.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Maximum Version: </a:t>
            </a:r>
            <a:r>
              <a:rPr lang="en-IN" sz="2200" dirty="0" smtClean="0"/>
              <a:t>It always saves the maximum number of versions for an</a:t>
            </a:r>
            <a:r>
              <a:rPr lang="en-IN" sz="2200" b="1" dirty="0" smtClean="0"/>
              <a:t> </a:t>
            </a:r>
            <a:r>
              <a:rPr lang="en-IN" sz="2200" dirty="0" smtClean="0"/>
              <a:t>item.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Show Contact List: </a:t>
            </a:r>
            <a:r>
              <a:rPr lang="en-IN" sz="2200" dirty="0" smtClean="0"/>
              <a:t>If</a:t>
            </a:r>
            <a:r>
              <a:rPr lang="en-IN" sz="2200" b="1" dirty="0" smtClean="0"/>
              <a:t> Show </a:t>
            </a:r>
            <a:r>
              <a:rPr lang="en-IN" sz="2200" dirty="0" smtClean="0"/>
              <a:t>is selected, the user can edit the contact information</a:t>
            </a:r>
            <a:r>
              <a:rPr lang="en-IN" sz="2200" b="1" dirty="0" smtClean="0"/>
              <a:t> </a:t>
            </a:r>
            <a:r>
              <a:rPr lang="en-IN" sz="2200" dirty="0" smtClean="0"/>
              <a:t>by selecting the drop-down menu list of all contact information.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Display Format: </a:t>
            </a:r>
            <a:r>
              <a:rPr lang="en-IN" sz="2200" dirty="0" smtClean="0"/>
              <a:t>Display format for contacts.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Name: </a:t>
            </a:r>
            <a:r>
              <a:rPr lang="en-IN" sz="2200" dirty="0" smtClean="0"/>
              <a:t>Name of contact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Contact's Position: </a:t>
            </a:r>
            <a:r>
              <a:rPr lang="en-IN" sz="2200" dirty="0" smtClean="0"/>
              <a:t>The contact’s position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Email: </a:t>
            </a:r>
            <a:r>
              <a:rPr lang="en-IN" sz="2200" dirty="0" smtClean="0"/>
              <a:t>The email address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Street Address: </a:t>
            </a:r>
            <a:r>
              <a:rPr lang="en-IN" sz="2200" dirty="0" smtClean="0"/>
              <a:t>The street address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City or Suburb: </a:t>
            </a:r>
            <a:r>
              <a:rPr lang="en-IN" sz="2200" dirty="0" smtClean="0"/>
              <a:t>The city or suburb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State or County: </a:t>
            </a:r>
            <a:r>
              <a:rPr lang="en-IN" sz="2200" dirty="0" smtClean="0"/>
              <a:t>The state or county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400" b="1" dirty="0" smtClean="0"/>
              <a:t>Postal Code: </a:t>
            </a:r>
            <a:r>
              <a:rPr lang="en-IN" sz="2400" dirty="0" smtClean="0"/>
              <a:t>The postal code is shown or hidden.</a:t>
            </a:r>
          </a:p>
          <a:p>
            <a:pPr lvl="1">
              <a:buNone/>
            </a:pPr>
            <a:endParaRPr lang="en-IN" sz="2200" dirty="0" smtClean="0"/>
          </a:p>
          <a:p>
            <a:pPr lvl="1">
              <a:buFont typeface="Arial" pitchFamily="34" charset="0"/>
              <a:buChar char="•"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endParaRPr lang="en-IN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Country: </a:t>
            </a:r>
            <a:r>
              <a:rPr lang="en-IN" sz="2000" dirty="0" smtClean="0"/>
              <a:t>The country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Telephone: </a:t>
            </a:r>
            <a:r>
              <a:rPr lang="en-IN" sz="2000" dirty="0" smtClean="0"/>
              <a:t>The telephone number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Mobile Phone: </a:t>
            </a:r>
            <a:r>
              <a:rPr lang="en-IN" sz="2000" dirty="0" smtClean="0"/>
              <a:t>The mobile phone number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Fax: </a:t>
            </a:r>
            <a:r>
              <a:rPr lang="en-IN" sz="2000" dirty="0" smtClean="0"/>
              <a:t>The fax number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Web Page: </a:t>
            </a:r>
            <a:r>
              <a:rPr lang="en-IN" sz="2000" dirty="0" smtClean="0"/>
              <a:t>The web page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Misc. Information: </a:t>
            </a:r>
            <a:r>
              <a:rPr lang="en-IN" sz="2000" dirty="0" smtClean="0"/>
              <a:t>The Misc information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Image: </a:t>
            </a:r>
            <a:r>
              <a:rPr lang="en-IN" sz="2000" dirty="0" smtClean="0"/>
              <a:t>The contact image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Image: </a:t>
            </a:r>
            <a:r>
              <a:rPr lang="en-IN" sz="2000" dirty="0" smtClean="0"/>
              <a:t>Select the contact image from your local storage and click</a:t>
            </a:r>
            <a:r>
              <a:rPr lang="en-IN" sz="2000" b="1" dirty="0" smtClean="0"/>
              <a:t> </a:t>
            </a:r>
            <a:r>
              <a:rPr lang="en-IN" sz="2000" dirty="0" smtClean="0"/>
              <a:t>on </a:t>
            </a:r>
            <a:r>
              <a:rPr lang="en-IN" sz="2000" b="1" dirty="0" smtClean="0"/>
              <a:t>Insert</a:t>
            </a:r>
            <a:r>
              <a:rPr lang="en-IN" sz="2000" dirty="0" smtClean="0"/>
              <a:t> button to insert image.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vCard: </a:t>
            </a:r>
            <a:r>
              <a:rPr lang="en-IN" sz="2000" dirty="0" smtClean="0"/>
              <a:t>The contact details in vCard format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User Articles: </a:t>
            </a:r>
            <a:r>
              <a:rPr lang="en-IN" sz="2000" dirty="0" smtClean="0"/>
              <a:t>If</a:t>
            </a:r>
            <a:r>
              <a:rPr lang="en-IN" sz="2000" b="1" dirty="0" smtClean="0"/>
              <a:t> Show </a:t>
            </a:r>
            <a:r>
              <a:rPr lang="en-IN" sz="2000" dirty="0" smtClean="0"/>
              <a:t>is selected, it displays the list of articles created</a:t>
            </a:r>
            <a:r>
              <a:rPr lang="en-IN" sz="2000" b="1" dirty="0" smtClean="0"/>
              <a:t> </a:t>
            </a:r>
            <a:r>
              <a:rPr lang="en-IN" sz="2000" dirty="0" smtClean="0"/>
              <a:t>by the user.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Profile: </a:t>
            </a:r>
            <a:r>
              <a:rPr lang="en-IN" sz="2000" dirty="0" smtClean="0"/>
              <a:t>If</a:t>
            </a:r>
            <a:r>
              <a:rPr lang="en-IN" sz="2000" b="1" dirty="0" smtClean="0"/>
              <a:t> Show </a:t>
            </a:r>
            <a:r>
              <a:rPr lang="en-IN" sz="2000" dirty="0" smtClean="0"/>
              <a:t>is selected, it displays the user profile.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Show Links: </a:t>
            </a:r>
            <a:r>
              <a:rPr lang="en-IN" sz="2200" dirty="0" smtClean="0"/>
              <a:t>Show or Hide links.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A Label: </a:t>
            </a:r>
            <a:r>
              <a:rPr lang="en-IN" sz="2200" dirty="0" smtClean="0"/>
              <a:t>An addition website links this contact.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B Label: </a:t>
            </a:r>
            <a:r>
              <a:rPr lang="en-IN" sz="2200" dirty="0" smtClean="0"/>
              <a:t>An addition website links this contact.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C Label: </a:t>
            </a:r>
            <a:r>
              <a:rPr lang="en-IN" sz="2200" dirty="0" smtClean="0"/>
              <a:t>An addition website links this contact.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D Label: </a:t>
            </a:r>
            <a:r>
              <a:rPr lang="en-IN" sz="2200" dirty="0" smtClean="0"/>
              <a:t>An addition website links this contact.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Link E Label: </a:t>
            </a:r>
            <a:r>
              <a:rPr lang="en-IN" sz="2200" dirty="0" smtClean="0"/>
              <a:t>An addition website links this contact. </a:t>
            </a:r>
          </a:p>
          <a:p>
            <a:pPr lvl="1">
              <a:buFont typeface="Arial" pitchFamily="34" charset="0"/>
              <a:buChar char="•"/>
            </a:pPr>
            <a:r>
              <a:rPr lang="en-IN" sz="2200" b="1" dirty="0" smtClean="0"/>
              <a:t>Show Tags: </a:t>
            </a:r>
            <a:r>
              <a:rPr lang="en-IN" sz="2200" dirty="0" smtClean="0"/>
              <a:t>The single category tags is shown or hidden.</a:t>
            </a:r>
          </a:p>
          <a:p>
            <a:pPr lvl="1">
              <a:buFont typeface="Arial" pitchFamily="34" charset="0"/>
              <a:buChar char="•"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 lnSpcReduction="10000"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CATEGORY MANAGEMENT, BANNERS,CONTACTS, NEWS FEEDS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In</a:t>
            </a:r>
            <a:r>
              <a:rPr lang="en-IN" sz="2000" b="1" dirty="0" smtClean="0"/>
              <a:t> Icons </a:t>
            </a:r>
            <a:r>
              <a:rPr lang="en-IN" sz="2000" dirty="0" smtClean="0"/>
              <a:t>tab, you can apply settings for single contact.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8680"/>
            <a:ext cx="914400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Below we have mentioned the details of the fields present in the </a:t>
            </a:r>
            <a:r>
              <a:rPr lang="en-IN" sz="2000" b="1" dirty="0" smtClean="0"/>
              <a:t>Icons</a:t>
            </a:r>
            <a:r>
              <a:rPr lang="en-IN" sz="2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Settings: </a:t>
            </a:r>
            <a:r>
              <a:rPr lang="en-IN" sz="2000" dirty="0" smtClean="0"/>
              <a:t>Displays icon, text or nothing beside the information.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Address Icon: </a:t>
            </a:r>
            <a:r>
              <a:rPr lang="en-IN" sz="2000" dirty="0" smtClean="0"/>
              <a:t>Choose the address icon from the media folder by clicking on</a:t>
            </a:r>
            <a:r>
              <a:rPr lang="en-IN" sz="2000" b="1" dirty="0" smtClean="0"/>
              <a:t> </a:t>
            </a:r>
            <a:r>
              <a:rPr lang="en-IN" sz="2000" dirty="0" smtClean="0"/>
              <a:t>select button. Default icon gets displayed when nothing is selected.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Email Icon: </a:t>
            </a:r>
            <a:r>
              <a:rPr lang="en-IN" sz="2000" dirty="0" smtClean="0"/>
              <a:t>Choose the email icon from the media folder by clicking on select</a:t>
            </a:r>
            <a:r>
              <a:rPr lang="en-IN" sz="2000" b="1" dirty="0" smtClean="0"/>
              <a:t> </a:t>
            </a:r>
            <a:r>
              <a:rPr lang="en-IN" sz="2000" dirty="0" smtClean="0"/>
              <a:t>button. Default icon gets displayed when nothing is selected.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Telephone Icon: </a:t>
            </a:r>
            <a:r>
              <a:rPr lang="en-IN" sz="2000" dirty="0" smtClean="0"/>
              <a:t>Choose the telephone icon from the media folder by clicking on</a:t>
            </a:r>
            <a:r>
              <a:rPr lang="en-IN" sz="2000" b="1" dirty="0" smtClean="0"/>
              <a:t> </a:t>
            </a:r>
            <a:r>
              <a:rPr lang="en-IN" sz="2000" dirty="0" smtClean="0"/>
              <a:t>select button. Default icon gets displayed when nothing is selected.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Mobile Icon: </a:t>
            </a:r>
            <a:r>
              <a:rPr lang="en-IN" sz="2000" dirty="0" smtClean="0"/>
              <a:t>Choose the mobile icon from the media folder by clicking on select</a:t>
            </a:r>
            <a:r>
              <a:rPr lang="en-IN" sz="2000" b="1" dirty="0" smtClean="0"/>
              <a:t> </a:t>
            </a:r>
            <a:r>
              <a:rPr lang="en-IN" sz="2000" dirty="0" smtClean="0"/>
              <a:t>button. Default icon gets displayed when nothing is selected.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Fax Icon: </a:t>
            </a:r>
            <a:r>
              <a:rPr lang="en-IN" sz="2000" dirty="0" smtClean="0"/>
              <a:t>Choose the fax icon from the media folder by clicking on select button.</a:t>
            </a:r>
            <a:r>
              <a:rPr lang="en-IN" sz="2000" b="1" dirty="0" smtClean="0"/>
              <a:t> </a:t>
            </a:r>
            <a:r>
              <a:rPr lang="en-IN" sz="2000" dirty="0" smtClean="0"/>
              <a:t>Default icon gets displayed when nothing is selected.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Misc Icon: </a:t>
            </a:r>
            <a:r>
              <a:rPr lang="en-IN" sz="2000" dirty="0" smtClean="0"/>
              <a:t>Choose the misc icon from the media folder by clicking on select</a:t>
            </a:r>
            <a:r>
              <a:rPr lang="en-IN" sz="2000" b="1" dirty="0" smtClean="0"/>
              <a:t> </a:t>
            </a:r>
            <a:r>
              <a:rPr lang="en-IN" sz="2000" dirty="0" smtClean="0"/>
              <a:t>button. Default icon gets displayed when nothing is selected.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In</a:t>
            </a:r>
            <a:r>
              <a:rPr lang="en-IN" sz="2000" b="1" dirty="0" smtClean="0"/>
              <a:t> Category </a:t>
            </a:r>
            <a:r>
              <a:rPr lang="en-IN" sz="2000" dirty="0" smtClean="0"/>
              <a:t>tab, you can apply settings for contact category options.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Below we have mentioned the details of the fields present in the </a:t>
            </a:r>
            <a:r>
              <a:rPr lang="en-IN" sz="2000" b="1" dirty="0" smtClean="0"/>
              <a:t>Category</a:t>
            </a:r>
            <a:r>
              <a:rPr lang="en-IN" sz="2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Choose a Layout: </a:t>
            </a:r>
            <a:r>
              <a:rPr lang="en-IN" sz="2000" dirty="0" smtClean="0"/>
              <a:t>Selects default layout.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Title: </a:t>
            </a:r>
            <a:r>
              <a:rPr lang="en-IN" sz="2000" dirty="0" smtClean="0"/>
              <a:t>The category title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Description: </a:t>
            </a:r>
            <a:r>
              <a:rPr lang="en-IN" sz="2000" dirty="0" smtClean="0"/>
              <a:t>The category description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Image: </a:t>
            </a:r>
            <a:r>
              <a:rPr lang="en-IN" sz="2000" dirty="0" smtClean="0"/>
              <a:t>The category image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Subcategory Levels: </a:t>
            </a:r>
            <a:r>
              <a:rPr lang="en-IN" sz="2000" dirty="0" smtClean="0"/>
              <a:t>Displays the levels of subcategory.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Empty Categories: </a:t>
            </a:r>
            <a:r>
              <a:rPr lang="en-IN" sz="2000" dirty="0" smtClean="0"/>
              <a:t>The article which does not contain any categories are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Subcategories Descriptions: </a:t>
            </a:r>
            <a:r>
              <a:rPr lang="en-IN" sz="2000" dirty="0" smtClean="0"/>
              <a:t>The description of subcategories is shown or</a:t>
            </a:r>
            <a:r>
              <a:rPr lang="en-IN" sz="2000" b="1" dirty="0" smtClean="0"/>
              <a:t> </a:t>
            </a:r>
            <a:r>
              <a:rPr lang="en-IN" sz="2000" dirty="0" smtClean="0"/>
              <a:t>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Contacts in Category: </a:t>
            </a:r>
            <a:r>
              <a:rPr lang="en-IN" sz="2000" dirty="0" smtClean="0"/>
              <a:t>The contacts present in category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Tags: </a:t>
            </a:r>
            <a:r>
              <a:rPr lang="en-IN" sz="2000" dirty="0" smtClean="0"/>
              <a:t>The single category tags is shown or hidden.</a:t>
            </a:r>
          </a:p>
          <a:p>
            <a:pPr lvl="1">
              <a:buNone/>
            </a:pPr>
            <a:endParaRPr lang="en-IN" sz="2000" dirty="0" smtClean="0"/>
          </a:p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endParaRPr lang="en-IN" sz="2000" dirty="0" smtClean="0"/>
          </a:p>
          <a:p>
            <a:pPr lvl="1"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62000"/>
            <a:ext cx="9144000" cy="3105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933056"/>
            <a:ext cx="86428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Below we have mentioned the details of the fields present in the </a:t>
            </a:r>
            <a:r>
              <a:rPr lang="en-IN" sz="2000" b="1" dirty="0" smtClean="0"/>
              <a:t>Categories</a:t>
            </a:r>
            <a:r>
              <a:rPr lang="en-IN" sz="2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Top Level Category Description: </a:t>
            </a:r>
            <a:r>
              <a:rPr lang="en-IN" sz="2000" dirty="0" smtClean="0"/>
              <a:t>The description of top level category</a:t>
            </a:r>
            <a:r>
              <a:rPr lang="en-IN" sz="2000" b="1" dirty="0" smtClean="0"/>
              <a:t> </a:t>
            </a:r>
            <a:r>
              <a:rPr lang="en-IN" sz="2000" dirty="0" smtClean="0"/>
              <a:t>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Subcategory Levels: </a:t>
            </a:r>
            <a:r>
              <a:rPr lang="en-IN" sz="2000" dirty="0" smtClean="0"/>
              <a:t>Display the levels of subcategory.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Empty Categories: </a:t>
            </a:r>
            <a:r>
              <a:rPr lang="en-IN" sz="2000" dirty="0" smtClean="0"/>
              <a:t>The article which does not contain any categories are</a:t>
            </a:r>
            <a:r>
              <a:rPr lang="en-IN" sz="2000" b="1" dirty="0" smtClean="0"/>
              <a:t> </a:t>
            </a:r>
            <a:r>
              <a:rPr lang="en-IN" sz="2000" dirty="0" smtClean="0"/>
              <a:t>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Subcategories Descriptions: </a:t>
            </a:r>
            <a:r>
              <a:rPr lang="en-IN" sz="2000" dirty="0" smtClean="0"/>
              <a:t>The description of subcategories is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Contacts in Category: </a:t>
            </a:r>
            <a:r>
              <a:rPr lang="en-IN" sz="2000" dirty="0" smtClean="0"/>
              <a:t>The contacts present in category is shown or</a:t>
            </a:r>
            <a:r>
              <a:rPr lang="en-IN" sz="2000" b="1" dirty="0" smtClean="0"/>
              <a:t> </a:t>
            </a:r>
            <a:r>
              <a:rPr lang="en-IN" sz="2000" dirty="0" smtClean="0"/>
              <a:t>hidden.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/>
              <a:t> </a:t>
            </a:r>
            <a:r>
              <a:rPr lang="en-IN" b="1" dirty="0" smtClean="0"/>
              <a:t>    </a:t>
            </a:r>
            <a:r>
              <a:rPr lang="en-IN" sz="2000" b="1" dirty="0" smtClean="0"/>
              <a:t>Step (4): </a:t>
            </a:r>
            <a:r>
              <a:rPr lang="en-IN" sz="2000" dirty="0" smtClean="0"/>
              <a:t>In</a:t>
            </a:r>
            <a:r>
              <a:rPr lang="en-IN" sz="2000" b="1" dirty="0" smtClean="0"/>
              <a:t> Categories </a:t>
            </a:r>
            <a:r>
              <a:rPr lang="en-IN" sz="2000" dirty="0" smtClean="0"/>
              <a:t>tab, you can apply settings for contact categories options.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(5): </a:t>
            </a:r>
            <a:r>
              <a:rPr lang="en-IN" sz="2000" dirty="0" smtClean="0"/>
              <a:t>In</a:t>
            </a:r>
            <a:r>
              <a:rPr lang="en-IN" sz="2000" b="1" dirty="0" smtClean="0"/>
              <a:t> List Layouts </a:t>
            </a:r>
            <a:r>
              <a:rPr lang="en-IN" sz="2000" dirty="0" smtClean="0"/>
              <a:t>tab, you can apply settings for contact list option.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IN" dirty="0" smtClean="0"/>
          </a:p>
          <a:p>
            <a:pPr marL="0" indent="0" algn="just">
              <a:buNone/>
            </a:pPr>
            <a:r>
              <a:rPr lang="en-IN" dirty="0" smtClean="0"/>
              <a:t>Below we have mentioned the details of the fields present in the </a:t>
            </a:r>
            <a:r>
              <a:rPr lang="en-IN" b="1" dirty="0" smtClean="0"/>
              <a:t>List Layout</a:t>
            </a:r>
            <a:r>
              <a:rPr lang="en-IN" dirty="0" smtClean="0"/>
              <a:t> tab.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Filter Field: </a:t>
            </a:r>
            <a:r>
              <a:rPr lang="en-IN" dirty="0" smtClean="0"/>
              <a:t>The filter field for the list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Display Select: </a:t>
            </a:r>
            <a:r>
              <a:rPr lang="en-IN" dirty="0" smtClean="0"/>
              <a:t>Number of items selected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Table Headings: </a:t>
            </a:r>
            <a:r>
              <a:rPr lang="en-IN" dirty="0" smtClean="0"/>
              <a:t>Heading present in the table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Position: </a:t>
            </a:r>
            <a:r>
              <a:rPr lang="en-IN" dirty="0" smtClean="0"/>
              <a:t>In list of contacts, the column position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Email: </a:t>
            </a:r>
            <a:r>
              <a:rPr lang="en-IN" dirty="0" smtClean="0"/>
              <a:t>In list of contacts, the column of email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Phone: </a:t>
            </a:r>
            <a:r>
              <a:rPr lang="en-IN" dirty="0" smtClean="0"/>
              <a:t>In list of contacts, the column of phone is shown or 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Mobile: </a:t>
            </a:r>
            <a:r>
              <a:rPr lang="en-IN" dirty="0" smtClean="0"/>
              <a:t>In list of contacts, the column of mobile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Fax: </a:t>
            </a:r>
            <a:r>
              <a:rPr lang="en-IN" dirty="0" smtClean="0"/>
              <a:t>In list of contacts, the column of fax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City or Suburb: </a:t>
            </a:r>
            <a:r>
              <a:rPr lang="en-IN" dirty="0" smtClean="0"/>
              <a:t>In list of contacts, the column of city or suburb is shown or</a:t>
            </a:r>
            <a:r>
              <a:rPr lang="en-IN" b="1" dirty="0" smtClean="0"/>
              <a:t> </a:t>
            </a:r>
            <a:r>
              <a:rPr lang="en-IN" dirty="0" smtClean="0"/>
              <a:t>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State or County: </a:t>
            </a:r>
            <a:r>
              <a:rPr lang="en-IN" dirty="0" smtClean="0"/>
              <a:t>In list of contacts, the column of state or county is shown or</a:t>
            </a:r>
            <a:r>
              <a:rPr lang="en-IN" b="1" dirty="0" smtClean="0"/>
              <a:t> </a:t>
            </a:r>
            <a:r>
              <a:rPr lang="en-IN" dirty="0" smtClean="0"/>
              <a:t>hidden.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Country: </a:t>
            </a:r>
            <a:r>
              <a:rPr lang="en-IN" dirty="0" smtClean="0"/>
              <a:t>In list of contacts, the column of country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Pagination: </a:t>
            </a:r>
            <a:r>
              <a:rPr lang="en-IN" dirty="0" smtClean="0"/>
              <a:t>Pagination is shown or hidden. The links of pages present at the</a:t>
            </a:r>
            <a:r>
              <a:rPr lang="en-IN" b="1" dirty="0" smtClean="0"/>
              <a:t> </a:t>
            </a:r>
            <a:r>
              <a:rPr lang="en-IN" dirty="0" smtClean="0"/>
              <a:t>bottom of the page helps the users to navigate to additional pages. 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Pagination Results: </a:t>
            </a:r>
            <a:r>
              <a:rPr lang="en-IN" dirty="0" smtClean="0"/>
              <a:t>The information of pagination result is shown or hidden.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b="1" dirty="0" smtClean="0"/>
              <a:t>Sort by: </a:t>
            </a:r>
            <a:r>
              <a:rPr lang="en-IN" dirty="0" smtClean="0"/>
              <a:t>Contacts can be sorted in the form of name, order or sort name.</a:t>
            </a:r>
          </a:p>
          <a:p>
            <a:pPr algn="just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200" b="1" dirty="0" smtClean="0"/>
              <a:t>Step (6): </a:t>
            </a:r>
            <a:r>
              <a:rPr lang="en-IN" sz="2200" dirty="0" smtClean="0"/>
              <a:t>In</a:t>
            </a:r>
            <a:r>
              <a:rPr lang="en-IN" sz="2200" b="1" dirty="0" smtClean="0"/>
              <a:t> Form </a:t>
            </a:r>
            <a:r>
              <a:rPr lang="en-IN" sz="2200" dirty="0" smtClean="0"/>
              <a:t>tab, you can apply setting for single contact.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200" b="1" dirty="0" smtClean="0"/>
              <a:t>Allow </a:t>
            </a:r>
            <a:r>
              <a:rPr lang="en-IN" sz="2200" b="1" dirty="0" err="1" smtClean="0"/>
              <a:t>Captcha</a:t>
            </a:r>
            <a:r>
              <a:rPr lang="en-IN" sz="2200" b="1" dirty="0" smtClean="0"/>
              <a:t> on Contact: </a:t>
            </a:r>
            <a:r>
              <a:rPr lang="en-IN" sz="2200" dirty="0" smtClean="0"/>
              <a:t>In contact form, the </a:t>
            </a:r>
            <a:r>
              <a:rPr lang="en-IN" sz="2200" dirty="0" err="1" smtClean="0"/>
              <a:t>captcha</a:t>
            </a:r>
            <a:r>
              <a:rPr lang="en-IN" sz="2200" dirty="0" smtClean="0"/>
              <a:t> </a:t>
            </a:r>
            <a:r>
              <a:rPr lang="en-IN" sz="2200" dirty="0" err="1" smtClean="0"/>
              <a:t>plugin</a:t>
            </a:r>
            <a:r>
              <a:rPr lang="en-IN" sz="2200" dirty="0" smtClean="0"/>
              <a:t> is</a:t>
            </a:r>
            <a:r>
              <a:rPr lang="en-IN" sz="2200" b="1" dirty="0" smtClean="0"/>
              <a:t> </a:t>
            </a:r>
            <a:r>
              <a:rPr lang="en-IN" sz="2200" dirty="0" smtClean="0"/>
              <a:t>selected. </a:t>
            </a:r>
          </a:p>
          <a:p>
            <a:pPr lvl="0"/>
            <a:r>
              <a:rPr lang="en-IN" sz="2200" b="1" dirty="0" smtClean="0"/>
              <a:t>Show Contact Form: </a:t>
            </a:r>
            <a:r>
              <a:rPr lang="en-IN" sz="2200" dirty="0" smtClean="0"/>
              <a:t>Contact form is shown or hidden. </a:t>
            </a:r>
          </a:p>
          <a:p>
            <a:pPr lvl="0"/>
            <a:r>
              <a:rPr lang="en-IN" sz="2200" b="1" dirty="0" smtClean="0"/>
              <a:t>Send Copy to Submitter: </a:t>
            </a:r>
            <a:r>
              <a:rPr lang="en-IN" sz="2200" dirty="0" smtClean="0"/>
              <a:t>It allows email copy to be sent to submitter. </a:t>
            </a:r>
          </a:p>
          <a:p>
            <a:pPr lvl="0"/>
            <a:r>
              <a:rPr lang="en-IN" sz="2200" b="1" dirty="0" smtClean="0"/>
              <a:t>Banned Email: </a:t>
            </a:r>
            <a:r>
              <a:rPr lang="en-IN" sz="2200" dirty="0" smtClean="0"/>
              <a:t>In contact form, email address is not allowed to submit. </a:t>
            </a:r>
          </a:p>
          <a:p>
            <a:pPr lvl="0"/>
            <a:r>
              <a:rPr lang="en-IN" sz="2200" b="1" dirty="0" smtClean="0"/>
              <a:t>Banned Subject: </a:t>
            </a:r>
            <a:r>
              <a:rPr lang="en-IN" sz="2200" dirty="0" smtClean="0"/>
              <a:t>In contact form, no subject is allowed to submit. </a:t>
            </a:r>
          </a:p>
          <a:p>
            <a:pPr lvl="0"/>
            <a:r>
              <a:rPr lang="en-IN" sz="2200" b="1" dirty="0" smtClean="0"/>
              <a:t>Banned Text: </a:t>
            </a:r>
            <a:r>
              <a:rPr lang="en-IN" sz="2200" dirty="0" smtClean="0"/>
              <a:t>In contact form, text is not allowed to submit in the body.</a:t>
            </a:r>
          </a:p>
          <a:p>
            <a:pPr lvl="0"/>
            <a:r>
              <a:rPr lang="en-IN" sz="2200" b="1" dirty="0" smtClean="0"/>
              <a:t>Session Check: </a:t>
            </a:r>
            <a:r>
              <a:rPr lang="en-IN" sz="2200" dirty="0" smtClean="0"/>
              <a:t>The existing session cookies are checked.</a:t>
            </a:r>
          </a:p>
          <a:p>
            <a:pPr lvl="0"/>
            <a:r>
              <a:rPr lang="en-IN" sz="2200" b="1" dirty="0" smtClean="0"/>
              <a:t>Custom Reply: </a:t>
            </a:r>
            <a:r>
              <a:rPr lang="en-IN" sz="2200" dirty="0" smtClean="0"/>
              <a:t>The </a:t>
            </a:r>
            <a:r>
              <a:rPr lang="en-IN" sz="2200" dirty="0" err="1" smtClean="0"/>
              <a:t>plugins</a:t>
            </a:r>
            <a:r>
              <a:rPr lang="en-IN" sz="2200" dirty="0" smtClean="0"/>
              <a:t> are allowed to handle the integration with</a:t>
            </a:r>
            <a:r>
              <a:rPr lang="en-IN" sz="2200" b="1" dirty="0" smtClean="0"/>
              <a:t> </a:t>
            </a:r>
            <a:r>
              <a:rPr lang="en-IN" sz="2200" dirty="0" smtClean="0"/>
              <a:t>other system by turning off the automated reply.</a:t>
            </a:r>
          </a:p>
          <a:p>
            <a:pPr lvl="0"/>
            <a:r>
              <a:rPr lang="en-IN" sz="2200" b="1" dirty="0" smtClean="0"/>
              <a:t>Contact Redirect: </a:t>
            </a:r>
            <a:r>
              <a:rPr lang="en-IN" sz="2200" dirty="0" smtClean="0"/>
              <a:t>After user has sent the mail, an alternative URL is</a:t>
            </a:r>
            <a:r>
              <a:rPr lang="en-IN" sz="2200" b="1" dirty="0" smtClean="0"/>
              <a:t> </a:t>
            </a:r>
            <a:r>
              <a:rPr lang="en-IN" sz="2200" dirty="0" smtClean="0"/>
              <a:t>redirected.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04664"/>
            <a:ext cx="9144000" cy="2716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(7): </a:t>
            </a:r>
            <a:r>
              <a:rPr lang="en-IN" sz="2000" dirty="0" smtClean="0"/>
              <a:t>In Integration tab, as seen in the figure below: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 smtClean="0"/>
              <a:t>Show Feed Link: </a:t>
            </a:r>
            <a:r>
              <a:rPr lang="en-IN" sz="2000" dirty="0" smtClean="0"/>
              <a:t>URL of feed links is shown or hidden.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(8): </a:t>
            </a:r>
            <a:r>
              <a:rPr lang="en-IN" sz="2000" dirty="0" smtClean="0"/>
              <a:t>In</a:t>
            </a:r>
            <a:r>
              <a:rPr lang="en-IN" sz="2000" b="1" dirty="0" smtClean="0"/>
              <a:t> Permissions </a:t>
            </a:r>
            <a:r>
              <a:rPr lang="en-IN" sz="2000" dirty="0" smtClean="0"/>
              <a:t>tab, we can view the six actions as displayed in the 	screen</a:t>
            </a:r>
            <a:r>
              <a:rPr lang="en-IN" sz="2000" b="1" dirty="0" smtClean="0"/>
              <a:t> </a:t>
            </a:r>
            <a:r>
              <a:rPr lang="en-IN" sz="2000" dirty="0" smtClean="0"/>
              <a:t>below. The Permission tab is used to manage the permission 	settings for the user groups.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Category  </a:t>
            </a:r>
            <a:r>
              <a:rPr lang="en-IN" sz="2000" dirty="0" smtClean="0"/>
              <a:t>in Control Panel as shown below.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CATEGORY MANAGEMENT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IN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Configure: </a:t>
            </a:r>
            <a:r>
              <a:rPr lang="en-IN" sz="2000" dirty="0" smtClean="0"/>
              <a:t>It allows users to edit the user option.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Access Administration Interface: </a:t>
            </a:r>
            <a:r>
              <a:rPr lang="en-IN" sz="2000" dirty="0" smtClean="0"/>
              <a:t>It allows users to access the</a:t>
            </a:r>
            <a:r>
              <a:rPr lang="en-IN" sz="2000" b="1" dirty="0" smtClean="0"/>
              <a:t> </a:t>
            </a:r>
            <a:r>
              <a:rPr lang="en-IN" sz="2000" dirty="0" smtClean="0"/>
              <a:t>administration interface.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Create: </a:t>
            </a:r>
            <a:r>
              <a:rPr lang="en-IN" sz="2000" dirty="0" smtClean="0"/>
              <a:t>It allows users in group to create the content present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Delete: </a:t>
            </a:r>
            <a:r>
              <a:rPr lang="en-IN" sz="2000" dirty="0" smtClean="0"/>
              <a:t>It allows users in group to delete the content present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Edit: </a:t>
            </a:r>
            <a:r>
              <a:rPr lang="en-IN" sz="2000" dirty="0" smtClean="0"/>
              <a:t>It allows users in group to edit the content present 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 State: </a:t>
            </a:r>
            <a:r>
              <a:rPr lang="en-IN" sz="2000" dirty="0" smtClean="0"/>
              <a:t>It allows users in group to change the state of content present</a:t>
            </a:r>
            <a:r>
              <a:rPr lang="en-IN" sz="2000" b="1" dirty="0" smtClean="0"/>
              <a:t> </a:t>
            </a:r>
            <a:r>
              <a:rPr lang="en-IN" sz="2000" dirty="0" smtClean="0"/>
              <a:t>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 Own: </a:t>
            </a:r>
            <a:r>
              <a:rPr lang="en-IN" sz="2000" dirty="0" smtClean="0"/>
              <a:t>It allows users in group to edit any content they submitted in</a:t>
            </a:r>
            <a:r>
              <a:rPr lang="en-IN" sz="2000" b="1" dirty="0" smtClean="0"/>
              <a:t> </a:t>
            </a:r>
            <a:r>
              <a:rPr lang="en-IN" sz="2000" dirty="0" smtClean="0"/>
              <a:t>the extension. </a:t>
            </a:r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200" dirty="0" smtClean="0"/>
              <a:t> </a:t>
            </a:r>
          </a:p>
          <a:p>
            <a:pPr>
              <a:buNone/>
            </a:pPr>
            <a:r>
              <a:rPr lang="en-IN" sz="2200" dirty="0" smtClean="0"/>
              <a:t>Following are the toolbar options in the contacts.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Save: </a:t>
            </a:r>
            <a:r>
              <a:rPr lang="en-IN" sz="2000" dirty="0" smtClean="0"/>
              <a:t>Saves your contact setting.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 &amp; Close: </a:t>
            </a:r>
            <a:r>
              <a:rPr lang="en-IN" sz="2000" dirty="0" smtClean="0"/>
              <a:t>Saves the contact setting and closes the current screen.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Cancel: </a:t>
            </a:r>
            <a:r>
              <a:rPr lang="en-IN" sz="2000" dirty="0" smtClean="0"/>
              <a:t>Cancels the contact setting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Go to</a:t>
            </a:r>
            <a:r>
              <a:rPr lang="en-IN" sz="2000" b="1" dirty="0" smtClean="0"/>
              <a:t> System --&gt; Global Configuration </a:t>
            </a:r>
            <a:r>
              <a:rPr lang="en-IN" sz="2000" dirty="0" smtClean="0"/>
              <a:t>as shown in the following 	screen.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sz="4000" b="1" dirty="0" smtClean="0"/>
              <a:t>ADDING NEWS FEED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 smtClean="0"/>
              <a:t>Next, click on </a:t>
            </a:r>
            <a:r>
              <a:rPr lang="en-IN" sz="2000" b="1" dirty="0" smtClean="0"/>
              <a:t>Newsfeeds</a:t>
            </a:r>
            <a:r>
              <a:rPr lang="en-IN" sz="2000" dirty="0" smtClean="0"/>
              <a:t> option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</a:t>
            </a:r>
            <a:r>
              <a:rPr lang="en-IN" sz="2000" b="1" dirty="0" smtClean="0"/>
              <a:t>Global Configuration</a:t>
            </a:r>
            <a:r>
              <a:rPr lang="en-IN" sz="2000" dirty="0" smtClean="0"/>
              <a:t>. You will get the screen below and then select appropriate values.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Below we have mentioned the details of the fields present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adding news feed page.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Choose a Layout: </a:t>
            </a:r>
            <a:r>
              <a:rPr lang="en-IN" sz="2000" dirty="0" smtClean="0"/>
              <a:t>It is default layout for items.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 History: </a:t>
            </a:r>
            <a:r>
              <a:rPr lang="en-IN" sz="2000" dirty="0" smtClean="0"/>
              <a:t>It saves the version history of the component when selected as</a:t>
            </a:r>
            <a:r>
              <a:rPr lang="en-IN" sz="2000" b="1" dirty="0" smtClean="0"/>
              <a:t> </a:t>
            </a:r>
            <a:r>
              <a:rPr lang="en-IN" sz="2000" dirty="0" smtClean="0"/>
              <a:t>Yes. Otherwise no version history is saved.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Maximum Version: </a:t>
            </a:r>
            <a:r>
              <a:rPr lang="en-IN" sz="2000" dirty="0" smtClean="0"/>
              <a:t>It always saves the maximum number of versions for an</a:t>
            </a:r>
            <a:r>
              <a:rPr lang="en-IN" sz="2000" b="1" dirty="0" smtClean="0"/>
              <a:t> </a:t>
            </a:r>
            <a:r>
              <a:rPr lang="en-IN" sz="2000" dirty="0" smtClean="0"/>
              <a:t>item.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Image: </a:t>
            </a:r>
            <a:r>
              <a:rPr lang="en-IN" sz="2000" dirty="0" smtClean="0"/>
              <a:t>The Feed image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Description: </a:t>
            </a:r>
            <a:r>
              <a:rPr lang="en-IN" sz="2000" dirty="0" smtClean="0"/>
              <a:t>The Feed description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Content: </a:t>
            </a:r>
            <a:r>
              <a:rPr lang="en-IN" sz="2000" dirty="0" smtClean="0"/>
              <a:t>The content of feed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Characters Count: </a:t>
            </a:r>
            <a:r>
              <a:rPr lang="en-IN" sz="2000" dirty="0" smtClean="0"/>
              <a:t>Displays number of characters per feed.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Display Order: </a:t>
            </a:r>
            <a:r>
              <a:rPr lang="en-IN" sz="2000" dirty="0" smtClean="0"/>
              <a:t>Displays the feed in order.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Image Float: </a:t>
            </a:r>
            <a:r>
              <a:rPr lang="en-IN" sz="2000" dirty="0" smtClean="0"/>
              <a:t>Controls the position of the images.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Tags: </a:t>
            </a:r>
            <a:r>
              <a:rPr lang="en-IN" sz="2000" dirty="0" smtClean="0"/>
              <a:t>The single category tags are shown or hidden.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In</a:t>
            </a:r>
            <a:r>
              <a:rPr lang="en-IN" sz="2000" b="1" dirty="0" smtClean="0"/>
              <a:t> Category </a:t>
            </a:r>
            <a:r>
              <a:rPr lang="en-IN" sz="2000" dirty="0" smtClean="0"/>
              <a:t>tab, you can apply settings for contact category options.</a:t>
            </a: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Below we have mentioned the details of the fields present in the </a:t>
            </a:r>
            <a:r>
              <a:rPr lang="en-IN" sz="2000" b="1" dirty="0" smtClean="0"/>
              <a:t>Category</a:t>
            </a:r>
            <a:r>
              <a:rPr lang="en-IN" sz="2000" dirty="0" smtClean="0"/>
              <a:t> 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Choose a Layout: </a:t>
            </a:r>
            <a:r>
              <a:rPr lang="en-IN" sz="2000" dirty="0" smtClean="0"/>
              <a:t>Selects default layout.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Title: </a:t>
            </a:r>
            <a:r>
              <a:rPr lang="en-IN" sz="2000" dirty="0" smtClean="0"/>
              <a:t>The category title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Description: </a:t>
            </a:r>
            <a:r>
              <a:rPr lang="en-IN" sz="2000" dirty="0" smtClean="0"/>
              <a:t>The category description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Category Image: </a:t>
            </a:r>
            <a:r>
              <a:rPr lang="en-IN" sz="2000" dirty="0" smtClean="0"/>
              <a:t>The category image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Subcategory Levels: </a:t>
            </a:r>
            <a:r>
              <a:rPr lang="en-IN" sz="2000" dirty="0" smtClean="0"/>
              <a:t>Display the levels of subcategory.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Empty Categories: </a:t>
            </a:r>
            <a:r>
              <a:rPr lang="en-IN" sz="2000" dirty="0" smtClean="0"/>
              <a:t>The article which does not contain any categories are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Subcategories Descriptions: </a:t>
            </a:r>
            <a:r>
              <a:rPr lang="en-IN" sz="2000" dirty="0" smtClean="0"/>
              <a:t>The description of subcategories is shown or</a:t>
            </a:r>
            <a:r>
              <a:rPr lang="en-IN" sz="2000" b="1" dirty="0" smtClean="0"/>
              <a:t> </a:t>
            </a:r>
            <a:r>
              <a:rPr lang="en-IN" sz="2000" dirty="0" smtClean="0"/>
              <a:t>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#Feeds in Category: </a:t>
            </a:r>
            <a:r>
              <a:rPr lang="en-IN" sz="2000" dirty="0" smtClean="0"/>
              <a:t>The feeds present in category is shown 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Show Tags: </a:t>
            </a:r>
            <a:r>
              <a:rPr lang="en-IN" sz="2000" dirty="0" smtClean="0"/>
              <a:t>The single category tags are shown or hidden.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In</a:t>
            </a:r>
            <a:r>
              <a:rPr lang="en-IN" sz="2000" b="1" dirty="0" smtClean="0"/>
              <a:t> Categories </a:t>
            </a:r>
            <a:r>
              <a:rPr lang="en-IN" sz="2000" dirty="0" smtClean="0"/>
              <a:t>tab, you can apply settings for contact categories 	options.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Below we have mentioned the details of the fields present in the </a:t>
            </a:r>
            <a:r>
              <a:rPr lang="en-IN" sz="2000" b="1" dirty="0" smtClean="0"/>
              <a:t>Categories</a:t>
            </a:r>
            <a:r>
              <a:rPr lang="en-IN" sz="2000" dirty="0" smtClean="0"/>
              <a:t> tab.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Top Level Category Description: </a:t>
            </a:r>
            <a:r>
              <a:rPr lang="en-IN" sz="2000" dirty="0" smtClean="0"/>
              <a:t>The description of top level category is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Subcategory Levels: </a:t>
            </a:r>
            <a:r>
              <a:rPr lang="en-IN" sz="2000" dirty="0" smtClean="0"/>
              <a:t>Displays the levels of subcategory.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Empty Categories: </a:t>
            </a:r>
            <a:r>
              <a:rPr lang="en-IN" sz="2000" dirty="0" smtClean="0"/>
              <a:t>The article which does not contain any categories are shown</a:t>
            </a:r>
            <a:r>
              <a:rPr lang="en-IN" sz="2000" b="1" dirty="0" smtClean="0"/>
              <a:t> </a:t>
            </a:r>
            <a:r>
              <a:rPr lang="en-IN" sz="2000" dirty="0" smtClean="0"/>
              <a:t>or hidden.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Subcategories Descriptions: </a:t>
            </a:r>
            <a:r>
              <a:rPr lang="en-IN" sz="2000" dirty="0" smtClean="0"/>
              <a:t>The Description of subcategories are shown or</a:t>
            </a:r>
            <a:r>
              <a:rPr lang="en-IN" sz="2000" b="1" dirty="0" smtClean="0"/>
              <a:t> </a:t>
            </a:r>
            <a:r>
              <a:rPr lang="en-IN" sz="2000" dirty="0" smtClean="0"/>
              <a:t>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#Feeds in Category: </a:t>
            </a:r>
            <a:r>
              <a:rPr lang="en-IN" sz="2000" dirty="0" smtClean="0"/>
              <a:t>The feeds present in category is shown or hidden.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0688"/>
            <a:ext cx="914400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In</a:t>
            </a:r>
            <a:r>
              <a:rPr lang="en-IN" sz="2000" b="1" dirty="0" smtClean="0"/>
              <a:t> List Layouts </a:t>
            </a:r>
            <a:r>
              <a:rPr lang="en-IN" sz="2000" dirty="0" smtClean="0"/>
              <a:t>tab, you can apply settings for contact list option.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0688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Below we have mentioned the details of the fields present in the </a:t>
            </a:r>
            <a:r>
              <a:rPr lang="en-IN" sz="2000" b="1" dirty="0" smtClean="0"/>
              <a:t>List Layout</a:t>
            </a:r>
            <a:r>
              <a:rPr lang="en-IN" sz="2000" dirty="0" smtClean="0"/>
              <a:t> tab.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Filter Field: </a:t>
            </a:r>
            <a:r>
              <a:rPr lang="en-IN" sz="2000" dirty="0" smtClean="0"/>
              <a:t>The filter field for the list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Display Select: </a:t>
            </a:r>
            <a:r>
              <a:rPr lang="en-IN" sz="2000" dirty="0" smtClean="0"/>
              <a:t>Number of items selected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Table Headings: </a:t>
            </a:r>
            <a:r>
              <a:rPr lang="en-IN" sz="2000" dirty="0" smtClean="0"/>
              <a:t>Heading present in the table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# Articles: </a:t>
            </a:r>
            <a:r>
              <a:rPr lang="en-IN" sz="2000" dirty="0" smtClean="0"/>
              <a:t>Articles present in feed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Feed Links: </a:t>
            </a:r>
            <a:r>
              <a:rPr lang="en-IN" sz="2000" dirty="0" smtClean="0"/>
              <a:t>URL of feed links is shown or hidden.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Pagination: </a:t>
            </a:r>
            <a:r>
              <a:rPr lang="en-IN" sz="2000" dirty="0" smtClean="0"/>
              <a:t>Pagination is shown or hidden. The links of pages present at the</a:t>
            </a:r>
            <a:r>
              <a:rPr lang="en-IN" sz="2000" b="1" dirty="0" smtClean="0"/>
              <a:t> </a:t>
            </a:r>
            <a:r>
              <a:rPr lang="en-IN" sz="2000" dirty="0" smtClean="0"/>
              <a:t>bottom of the page helps the users to navigate to additional pages.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Pagination Results: </a:t>
            </a:r>
            <a:r>
              <a:rPr lang="en-IN" sz="2000" dirty="0" smtClean="0"/>
              <a:t>The information of pagination result is shown or hidden.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(5): </a:t>
            </a:r>
            <a:r>
              <a:rPr lang="en-IN" sz="2000" dirty="0" smtClean="0"/>
              <a:t>In</a:t>
            </a:r>
            <a:r>
              <a:rPr lang="en-IN" sz="2000" b="1" dirty="0" smtClean="0"/>
              <a:t> Permissions </a:t>
            </a:r>
            <a:r>
              <a:rPr lang="en-IN" sz="2000" dirty="0" smtClean="0"/>
              <a:t>tab, we can view the actions as displayed in the 	screen below.</a:t>
            </a:r>
            <a:r>
              <a:rPr lang="en-IN" sz="2000" b="1" dirty="0" smtClean="0"/>
              <a:t> </a:t>
            </a:r>
            <a:r>
              <a:rPr lang="en-IN" sz="2000" dirty="0" smtClean="0"/>
              <a:t>The Permission tab is used to manage the permission 	settings for the user groups.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endParaRPr lang="en-IN" sz="2000" b="1" dirty="0" smtClean="0"/>
          </a:p>
          <a:p>
            <a:pPr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After clicking on a</a:t>
            </a:r>
            <a:r>
              <a:rPr lang="en-IN" sz="2000" b="1" dirty="0" smtClean="0"/>
              <a:t> Category  </a:t>
            </a:r>
            <a:r>
              <a:rPr lang="en-IN" sz="2000" dirty="0" smtClean="0"/>
              <a:t>, you will get the following screen.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3999" cy="602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Configure: </a:t>
            </a:r>
            <a:r>
              <a:rPr lang="en-IN" sz="2000" dirty="0" smtClean="0"/>
              <a:t>It allows users to edit the user option.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Access Administration Interface: </a:t>
            </a:r>
            <a:r>
              <a:rPr lang="en-IN" sz="2000" dirty="0" smtClean="0"/>
              <a:t>It allows users to access the administration</a:t>
            </a:r>
            <a:r>
              <a:rPr lang="en-IN" sz="2000" b="1" dirty="0" smtClean="0"/>
              <a:t> </a:t>
            </a:r>
            <a:r>
              <a:rPr lang="en-IN" sz="2000" dirty="0" smtClean="0"/>
              <a:t>interface.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Create: </a:t>
            </a:r>
            <a:r>
              <a:rPr lang="en-IN" sz="2000" dirty="0" smtClean="0"/>
              <a:t>It allows users in a group to create the content present 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Delete: </a:t>
            </a:r>
            <a:r>
              <a:rPr lang="en-IN" sz="2000" dirty="0" smtClean="0"/>
              <a:t>It allows users in a group to delete the content present 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Edit: </a:t>
            </a:r>
            <a:r>
              <a:rPr lang="en-IN" sz="2000" dirty="0" smtClean="0"/>
              <a:t>It allows users in a group to edit the content present in the extension.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 State: </a:t>
            </a:r>
            <a:r>
              <a:rPr lang="en-IN" sz="2000" dirty="0" smtClean="0"/>
              <a:t>It allows users in a group to change the state of content present in</a:t>
            </a:r>
            <a:r>
              <a:rPr lang="en-IN" sz="2000" b="1" dirty="0" smtClean="0"/>
              <a:t> </a:t>
            </a:r>
            <a:r>
              <a:rPr lang="en-IN" sz="2000" dirty="0" smtClean="0"/>
              <a:t>the extension.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Edit Own: </a:t>
            </a:r>
            <a:r>
              <a:rPr lang="en-IN" sz="2000" dirty="0" smtClean="0"/>
              <a:t>It allows users in a group to edit any content they submitted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 </a:t>
            </a:r>
            <a:endParaRPr lang="en-IN" sz="2600" dirty="0" smtClean="0"/>
          </a:p>
          <a:p>
            <a:pPr>
              <a:buNone/>
            </a:pPr>
            <a:r>
              <a:rPr lang="en-IN" sz="2400" b="1" u="sng" dirty="0" smtClean="0"/>
              <a:t>Toolbar</a:t>
            </a:r>
            <a:r>
              <a:rPr lang="en-IN" sz="2400" u="sng" dirty="0" smtClean="0"/>
              <a:t> </a:t>
            </a:r>
          </a:p>
          <a:p>
            <a:pPr>
              <a:buNone/>
            </a:pPr>
            <a:r>
              <a:rPr lang="en-IN" sz="2000" dirty="0" smtClean="0"/>
              <a:t>Following are the toolbar options in the Newsfeeds.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Save: </a:t>
            </a:r>
            <a:r>
              <a:rPr lang="en-IN" sz="2000" dirty="0" smtClean="0"/>
              <a:t>Saves your news feed setting.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Save &amp; Close: </a:t>
            </a:r>
            <a:r>
              <a:rPr lang="en-IN" sz="2000" dirty="0" smtClean="0"/>
              <a:t>Saves the news feed setting and closes the current screen. </a:t>
            </a:r>
          </a:p>
          <a:p>
            <a:pPr lvl="1">
              <a:buFont typeface="Arial" pitchFamily="34" charset="0"/>
              <a:buChar char="•"/>
            </a:pPr>
            <a:r>
              <a:rPr lang="en-IN" sz="2000" b="1" dirty="0" smtClean="0"/>
              <a:t>Cancel: </a:t>
            </a:r>
            <a:r>
              <a:rPr lang="en-IN" sz="2000" dirty="0" smtClean="0"/>
              <a:t>Cancels the news feed setting in </a:t>
            </a:r>
            <a:r>
              <a:rPr lang="en-IN" sz="2000" dirty="0" err="1" smtClean="0"/>
              <a:t>Joomla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1700808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just"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New </a:t>
            </a:r>
            <a:r>
              <a:rPr lang="en-IN" sz="2000" dirty="0" smtClean="0"/>
              <a:t>button in the above screen. Following is the basic 	editor page we</a:t>
            </a:r>
            <a:r>
              <a:rPr lang="en-IN" sz="2000" b="1" dirty="0" smtClean="0"/>
              <a:t> </a:t>
            </a:r>
            <a:r>
              <a:rPr lang="en-IN" sz="2000" dirty="0" smtClean="0"/>
              <a:t>get for category  . This editor is explained in detail in 	the article </a:t>
            </a:r>
            <a:r>
              <a:rPr lang="en-IN" sz="2000" dirty="0" err="1" smtClean="0">
                <a:hlinkClick r:id="rId2"/>
              </a:rPr>
              <a:t>Joomla</a:t>
            </a:r>
            <a:r>
              <a:rPr lang="en-IN" sz="2000" dirty="0" smtClean="0">
                <a:hlinkClick r:id="rId2"/>
              </a:rPr>
              <a:t> - Adding</a:t>
            </a:r>
            <a:r>
              <a:rPr lang="en-IN" sz="2000" dirty="0" smtClean="0"/>
              <a:t> </a:t>
            </a:r>
            <a:r>
              <a:rPr lang="en-IN" sz="2000" dirty="0" smtClean="0">
                <a:hlinkClick r:id="rId2"/>
              </a:rPr>
              <a:t>Content. </a:t>
            </a:r>
            <a:r>
              <a:rPr lang="en-IN" sz="2000" dirty="0" smtClean="0"/>
              <a:t>Different tabs are present on 	this page. By default, the </a:t>
            </a:r>
            <a:r>
              <a:rPr lang="en-IN" sz="2000" b="1" dirty="0" smtClean="0"/>
              <a:t>Category</a:t>
            </a:r>
            <a:r>
              <a:rPr lang="en-IN" sz="2000" dirty="0" smtClean="0"/>
              <a:t> tab is displayed.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(4): </a:t>
            </a:r>
            <a:r>
              <a:rPr lang="en-IN" sz="2000" dirty="0" smtClean="0"/>
              <a:t>In</a:t>
            </a:r>
            <a:r>
              <a:rPr lang="en-IN" sz="2000" b="1" dirty="0" smtClean="0"/>
              <a:t> Publishing </a:t>
            </a:r>
            <a:r>
              <a:rPr lang="en-IN" sz="2000" dirty="0" smtClean="0"/>
              <a:t>tab, it gives the information of </a:t>
            </a:r>
            <a:r>
              <a:rPr lang="en-IN" sz="2000" dirty="0" err="1" smtClean="0"/>
              <a:t>Joomla</a:t>
            </a:r>
            <a:r>
              <a:rPr lang="en-IN" sz="2000" dirty="0" smtClean="0"/>
              <a:t> category.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IN" sz="2000" dirty="0" smtClean="0"/>
          </a:p>
          <a:p>
            <a:pPr algn="just">
              <a:buNone/>
            </a:pPr>
            <a:r>
              <a:rPr lang="en-IN" sz="2000" dirty="0" smtClean="0"/>
              <a:t>Following are the details of the fields present in the </a:t>
            </a:r>
            <a:r>
              <a:rPr lang="en-IN" sz="2000" b="1" dirty="0" smtClean="0"/>
              <a:t>Publishing</a:t>
            </a:r>
            <a:r>
              <a:rPr lang="en-IN" sz="2000" dirty="0" smtClean="0"/>
              <a:t> tab.</a:t>
            </a:r>
          </a:p>
          <a:p>
            <a:pPr algn="just">
              <a:buNone/>
            </a:pPr>
            <a:r>
              <a:rPr lang="en-IN" sz="2000" dirty="0" smtClean="0"/>
              <a:t> </a:t>
            </a:r>
          </a:p>
          <a:p>
            <a:pPr lvl="0" algn="just"/>
            <a:r>
              <a:rPr lang="en-IN" sz="2000" b="1" dirty="0" smtClean="0"/>
              <a:t>Created Date: </a:t>
            </a:r>
            <a:r>
              <a:rPr lang="en-IN" sz="2000" dirty="0" smtClean="0"/>
              <a:t>It is the date the category was created. </a:t>
            </a:r>
          </a:p>
          <a:p>
            <a:pPr lvl="0" algn="just"/>
            <a:r>
              <a:rPr lang="en-IN" sz="2000" b="1" dirty="0" smtClean="0"/>
              <a:t>Created by: </a:t>
            </a:r>
            <a:r>
              <a:rPr lang="en-IN" sz="2000" dirty="0" smtClean="0"/>
              <a:t>It is the name of the user who has created the category. </a:t>
            </a:r>
          </a:p>
          <a:p>
            <a:pPr lvl="0" algn="just"/>
            <a:r>
              <a:rPr lang="en-IN" sz="2000" b="1" dirty="0" smtClean="0"/>
              <a:t>Modified Date: </a:t>
            </a:r>
            <a:r>
              <a:rPr lang="en-IN" sz="2000" dirty="0" smtClean="0"/>
              <a:t>It is the date the category was modified. </a:t>
            </a:r>
          </a:p>
          <a:p>
            <a:pPr lvl="0" algn="just"/>
            <a:r>
              <a:rPr lang="en-IN" sz="2000" b="1" dirty="0" smtClean="0"/>
              <a:t>Modified by: </a:t>
            </a:r>
            <a:r>
              <a:rPr lang="en-IN" sz="2000" dirty="0" smtClean="0"/>
              <a:t>It is the name of the user who has modified the category. </a:t>
            </a:r>
          </a:p>
          <a:p>
            <a:pPr lvl="0" algn="just"/>
            <a:r>
              <a:rPr lang="en-IN" sz="2000" b="1" dirty="0" smtClean="0"/>
              <a:t>Hits: </a:t>
            </a:r>
            <a:r>
              <a:rPr lang="en-IN" sz="2000" dirty="0" smtClean="0"/>
              <a:t>Specifies the number of times the item was viewed. </a:t>
            </a:r>
          </a:p>
          <a:p>
            <a:pPr lvl="0" algn="just"/>
            <a:r>
              <a:rPr lang="en-IN" sz="2000" b="1" dirty="0" smtClean="0"/>
              <a:t>ID: </a:t>
            </a:r>
            <a:r>
              <a:rPr lang="en-IN" sz="2000" dirty="0" smtClean="0"/>
              <a:t>It is the unique identification number assigned to the items automatically. </a:t>
            </a:r>
          </a:p>
          <a:p>
            <a:pPr lvl="0" algn="just"/>
            <a:r>
              <a:rPr lang="en-IN" sz="2000" b="1" dirty="0" smtClean="0"/>
              <a:t>Meta Description: </a:t>
            </a:r>
            <a:r>
              <a:rPr lang="en-IN" sz="2000" dirty="0" smtClean="0"/>
              <a:t>It is used to write an explanation of the contents of web pages. </a:t>
            </a:r>
          </a:p>
          <a:p>
            <a:pPr lvl="0" algn="just"/>
            <a:r>
              <a:rPr lang="en-IN" sz="2000" b="1" dirty="0" smtClean="0"/>
              <a:t>Meta Keywords: </a:t>
            </a:r>
            <a:r>
              <a:rPr lang="en-IN" sz="2000" dirty="0" smtClean="0"/>
              <a:t>Define keywords for search engines. </a:t>
            </a:r>
          </a:p>
          <a:p>
            <a:pPr lvl="0" algn="just"/>
            <a:r>
              <a:rPr lang="en-IN" sz="2000" b="1" dirty="0" smtClean="0"/>
              <a:t>Author: </a:t>
            </a:r>
            <a:r>
              <a:rPr lang="en-IN" sz="2000" dirty="0" smtClean="0"/>
              <a:t>Specifies the name of the author within the metadata. </a:t>
            </a:r>
          </a:p>
          <a:p>
            <a:pPr algn="just"/>
            <a:r>
              <a:rPr lang="en-IN" sz="2000" b="1" dirty="0" smtClean="0"/>
              <a:t>Robots: </a:t>
            </a:r>
            <a:r>
              <a:rPr lang="en-IN" sz="2000" dirty="0" smtClean="0"/>
              <a:t>It is the instruction given to the robots that browse the page</a:t>
            </a:r>
            <a:r>
              <a:rPr lang="en-IN" sz="2000" b="1" dirty="0" smtClean="0"/>
              <a:t> </a:t>
            </a:r>
            <a:r>
              <a:rPr lang="en-IN" sz="2000" dirty="0" smtClean="0"/>
              <a:t>using commands such as </a:t>
            </a:r>
            <a:r>
              <a:rPr lang="en-IN" sz="2000" i="1" dirty="0" smtClean="0"/>
              <a:t>Use Global</a:t>
            </a:r>
            <a:r>
              <a:rPr lang="en-IN" sz="2000" dirty="0" smtClean="0"/>
              <a:t>, </a:t>
            </a:r>
            <a:r>
              <a:rPr lang="en-IN" sz="2000" i="1" dirty="0" smtClean="0"/>
              <a:t>Index, Follow, No index, No follow</a:t>
            </a:r>
            <a:r>
              <a:rPr lang="en-IN" sz="2000" dirty="0" smtClean="0"/>
              <a:t>.</a:t>
            </a:r>
          </a:p>
          <a:p>
            <a:pPr algn="just">
              <a:buNone/>
            </a:pPr>
            <a:endParaRPr lang="en-I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Step (5): </a:t>
            </a:r>
            <a:r>
              <a:rPr lang="en-IN" sz="2000" dirty="0" smtClean="0"/>
              <a:t>In</a:t>
            </a:r>
            <a:r>
              <a:rPr lang="en-IN" sz="2000" b="1" dirty="0" smtClean="0"/>
              <a:t> Permission </a:t>
            </a:r>
            <a:r>
              <a:rPr lang="en-IN" sz="2000" dirty="0" smtClean="0"/>
              <a:t>tab, you can set the permission for different user 	groups for</a:t>
            </a:r>
            <a:r>
              <a:rPr lang="en-IN" sz="2000" b="1" dirty="0" smtClean="0"/>
              <a:t> </a:t>
            </a:r>
            <a:r>
              <a:rPr lang="en-IN" sz="2000" dirty="0" smtClean="0"/>
              <a:t>that category.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r>
              <a:rPr lang="en-IN" sz="2000" b="1" dirty="0" smtClean="0"/>
              <a:t>Create: </a:t>
            </a:r>
            <a:r>
              <a:rPr lang="en-IN" sz="2000" dirty="0" smtClean="0"/>
              <a:t>It allows the users in a group to create the categories.</a:t>
            </a:r>
          </a:p>
          <a:p>
            <a:pPr lvl="0"/>
            <a:r>
              <a:rPr lang="en-IN" sz="2000" b="1" dirty="0" smtClean="0"/>
              <a:t>Delete: </a:t>
            </a:r>
            <a:r>
              <a:rPr lang="en-IN" sz="2000" dirty="0" smtClean="0"/>
              <a:t>It allows the users in a group to delete the categories present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 </a:t>
            </a:r>
          </a:p>
          <a:p>
            <a:pPr lvl="0"/>
            <a:r>
              <a:rPr lang="en-IN" sz="2000" b="1" dirty="0" smtClean="0"/>
              <a:t>Edit: </a:t>
            </a:r>
            <a:r>
              <a:rPr lang="en-IN" sz="2000" dirty="0" smtClean="0"/>
              <a:t>It allows the users in a group to edit the categories present in the</a:t>
            </a:r>
            <a:r>
              <a:rPr lang="en-IN" sz="2000" b="1" dirty="0" smtClean="0"/>
              <a:t> </a:t>
            </a:r>
            <a:r>
              <a:rPr lang="en-IN" sz="2000" dirty="0" smtClean="0"/>
              <a:t>extension.</a:t>
            </a:r>
          </a:p>
          <a:p>
            <a:pPr lvl="0"/>
            <a:r>
              <a:rPr lang="en-IN" sz="2000" b="1" dirty="0" smtClean="0"/>
              <a:t>Edit State: </a:t>
            </a:r>
            <a:r>
              <a:rPr lang="en-IN" sz="2000" dirty="0" smtClean="0"/>
              <a:t>It allows the users in a group to change the state of categories</a:t>
            </a:r>
            <a:r>
              <a:rPr lang="en-IN" sz="2000" b="1" dirty="0" smtClean="0"/>
              <a:t> </a:t>
            </a:r>
            <a:r>
              <a:rPr lang="en-IN" sz="2000" dirty="0" smtClean="0"/>
              <a:t>present in the extension. </a:t>
            </a:r>
          </a:p>
          <a:p>
            <a:pPr lvl="0"/>
            <a:r>
              <a:rPr lang="en-IN" sz="2000" b="1" dirty="0" smtClean="0"/>
              <a:t>Edit Own: </a:t>
            </a:r>
            <a:r>
              <a:rPr lang="en-IN" sz="2000" dirty="0" smtClean="0"/>
              <a:t>It allows editing the categories which is created by own.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200" b="1" dirty="0" smtClean="0"/>
              <a:t>Step (6): </a:t>
            </a:r>
            <a:r>
              <a:rPr lang="en-IN" sz="2200" dirty="0" smtClean="0"/>
              <a:t>In the</a:t>
            </a:r>
            <a:r>
              <a:rPr lang="en-IN" sz="2200" b="1" dirty="0" smtClean="0"/>
              <a:t> Options </a:t>
            </a:r>
            <a:r>
              <a:rPr lang="en-IN" sz="2200" dirty="0" smtClean="0"/>
              <a:t>tab, you can choose different layouts for your 	website.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200" b="1" dirty="0" smtClean="0"/>
          </a:p>
          <a:p>
            <a:pPr lvl="0"/>
            <a:endParaRPr lang="en-IN" sz="2200" b="1" dirty="0" smtClean="0"/>
          </a:p>
          <a:p>
            <a:pPr lvl="0"/>
            <a:r>
              <a:rPr lang="en-IN" sz="2200" b="1" dirty="0" smtClean="0"/>
              <a:t>Alternative Layout: </a:t>
            </a:r>
            <a:r>
              <a:rPr lang="en-IN" sz="2200" dirty="0" smtClean="0"/>
              <a:t>It uses an alternative layout from the supplied component</a:t>
            </a:r>
            <a:r>
              <a:rPr lang="en-IN" sz="2200" b="1" dirty="0" smtClean="0"/>
              <a:t> </a:t>
            </a:r>
            <a:r>
              <a:rPr lang="en-IN" sz="2200" dirty="0" smtClean="0"/>
              <a:t>view such as </a:t>
            </a:r>
            <a:r>
              <a:rPr lang="en-IN" sz="2200" i="1" dirty="0" smtClean="0"/>
              <a:t>Use Global</a:t>
            </a:r>
            <a:r>
              <a:rPr lang="en-IN" sz="2200" dirty="0" smtClean="0"/>
              <a:t>, </a:t>
            </a:r>
            <a:r>
              <a:rPr lang="en-IN" sz="2200" i="1" dirty="0" smtClean="0"/>
              <a:t>Blog</a:t>
            </a:r>
            <a:r>
              <a:rPr lang="en-IN" sz="2200" dirty="0" smtClean="0"/>
              <a:t> and </a:t>
            </a:r>
            <a:r>
              <a:rPr lang="en-IN" sz="2200" i="1" dirty="0" smtClean="0"/>
              <a:t>List</a:t>
            </a:r>
            <a:r>
              <a:rPr lang="en-IN" sz="2200" dirty="0" smtClean="0"/>
              <a:t>. </a:t>
            </a:r>
          </a:p>
          <a:p>
            <a:pPr lvl="0"/>
            <a:r>
              <a:rPr lang="en-IN" sz="2200" b="1" dirty="0" smtClean="0"/>
              <a:t>Image: </a:t>
            </a:r>
            <a:r>
              <a:rPr lang="en-IN" sz="2200" dirty="0" smtClean="0"/>
              <a:t>it selects the image to be displayed. </a:t>
            </a:r>
          </a:p>
          <a:p>
            <a:pPr lvl="0">
              <a:buNone/>
            </a:pPr>
            <a:endParaRPr lang="en-IN" sz="2200" b="1" dirty="0" smtClean="0"/>
          </a:p>
          <a:p>
            <a:pPr>
              <a:buNone/>
            </a:pPr>
            <a:r>
              <a:rPr lang="en-IN" sz="2600" b="1" u="sng" dirty="0" smtClean="0"/>
              <a:t>Toolbar</a:t>
            </a:r>
            <a:r>
              <a:rPr lang="en-IN" sz="2200" dirty="0" smtClean="0"/>
              <a:t> </a:t>
            </a:r>
          </a:p>
          <a:p>
            <a:pPr>
              <a:buNone/>
            </a:pPr>
            <a:r>
              <a:rPr lang="en-IN" sz="2200" dirty="0" smtClean="0"/>
              <a:t>Following are the toolbar options in the Category Management.</a:t>
            </a:r>
          </a:p>
          <a:p>
            <a:pPr lvl="0"/>
            <a:r>
              <a:rPr lang="en-IN" sz="2200" b="1" dirty="0" smtClean="0"/>
              <a:t>Save: </a:t>
            </a:r>
            <a:r>
              <a:rPr lang="en-IN" sz="2200" dirty="0" smtClean="0"/>
              <a:t>Saves your category. </a:t>
            </a:r>
          </a:p>
          <a:p>
            <a:pPr lvl="0"/>
            <a:r>
              <a:rPr lang="en-IN" sz="2200" b="1" dirty="0" smtClean="0"/>
              <a:t>Save &amp; Close: </a:t>
            </a:r>
            <a:r>
              <a:rPr lang="en-IN" sz="2200" dirty="0" smtClean="0"/>
              <a:t>Saves the category and closes the current screen. </a:t>
            </a:r>
          </a:p>
          <a:p>
            <a:pPr lvl="0"/>
            <a:r>
              <a:rPr lang="en-IN" sz="2200" b="1" dirty="0" smtClean="0"/>
              <a:t>Save &amp; New: </a:t>
            </a:r>
            <a:r>
              <a:rPr lang="en-IN" sz="2200" dirty="0" smtClean="0"/>
              <a:t>Saves the categories and opens a new create category screen.</a:t>
            </a:r>
          </a:p>
          <a:p>
            <a:pPr lvl="0"/>
            <a:r>
              <a:rPr lang="en-IN" sz="2200" b="1" dirty="0" smtClean="0"/>
              <a:t>Cancel: </a:t>
            </a:r>
            <a:r>
              <a:rPr lang="en-IN" sz="2200" dirty="0" smtClean="0"/>
              <a:t>Cancels the created category in </a:t>
            </a:r>
            <a:r>
              <a:rPr lang="en-IN" sz="2200" dirty="0" err="1" smtClean="0"/>
              <a:t>Joomla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92696"/>
            <a:ext cx="914400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852</Words>
  <Application>Microsoft Office PowerPoint</Application>
  <PresentationFormat>On-screen Show (4:3)</PresentationFormat>
  <Paragraphs>345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CATEGORY MANAGEMENT</vt:lpstr>
      <vt:lpstr>Slide 4</vt:lpstr>
      <vt:lpstr>Slide 5</vt:lpstr>
      <vt:lpstr>Slide 6</vt:lpstr>
      <vt:lpstr>Slide 7</vt:lpstr>
      <vt:lpstr>Slide 8</vt:lpstr>
      <vt:lpstr>Slide 9</vt:lpstr>
      <vt:lpstr>ADDING BANNERS</vt:lpstr>
      <vt:lpstr>Slide 11</vt:lpstr>
      <vt:lpstr>Slide 12</vt:lpstr>
      <vt:lpstr>Slide 13</vt:lpstr>
      <vt:lpstr>Slide 14</vt:lpstr>
      <vt:lpstr>Slide 15</vt:lpstr>
      <vt:lpstr>ADDING CONTACTS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ADDING NEWS FEED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Knowgate.user11</cp:lastModifiedBy>
  <cp:revision>11</cp:revision>
  <dcterms:created xsi:type="dcterms:W3CDTF">2017-03-01T07:14:54Z</dcterms:created>
  <dcterms:modified xsi:type="dcterms:W3CDTF">2018-07-20T06:55:46Z</dcterms:modified>
</cp:coreProperties>
</file>